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ns-Bertrand Mugni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692" y="3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5-01-16T15:19:55.135" idx="1">
    <p:pos x="196" y="280"/>
    <p:text>Est-ce que quelqu'un pourrait compléter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32960c7789b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32960c7789b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sz="1200"/>
              <a:t>1 Méthode</a:t>
            </a:r>
            <a:endParaRPr sz="1200"/>
          </a:p>
          <a:p>
            <a:pPr marL="457200" lvl="0" indent="-304800" algn="l" rtl="0">
              <a:lnSpc>
                <a:spcPct val="115000"/>
              </a:lnSpc>
              <a:spcBef>
                <a:spcPts val="0"/>
              </a:spcBef>
              <a:spcAft>
                <a:spcPts val="0"/>
              </a:spcAft>
              <a:buClr>
                <a:srgbClr val="595959"/>
              </a:buClr>
              <a:buSzPts val="1200"/>
              <a:buChar char="-"/>
            </a:pPr>
            <a:r>
              <a:rPr lang="fr" sz="1200">
                <a:solidFill>
                  <a:srgbClr val="595959"/>
                </a:solidFill>
              </a:rPr>
              <a:t>d’observation des classe nous a permis de beaucoup discuter sur nos propres attentes et pratiques. Nous avons remarqué que nous partagions tous une certaine vision de l’enseignement et finalement, nous avons discuté de nos méthodes dans nos écoles estoniennes. C’est par l’expérience des classes en Finlandes que nous avons discuté de nos réalités en Estonie. </a:t>
            </a:r>
            <a:endParaRPr sz="1200">
              <a:solidFill>
                <a:srgbClr val="595959"/>
              </a:solidFill>
            </a:endParaRPr>
          </a:p>
          <a:p>
            <a:pPr marL="0" lvl="0" indent="0" algn="l" rtl="0">
              <a:spcBef>
                <a:spcPts val="1200"/>
              </a:spcBef>
              <a:spcAft>
                <a:spcPts val="0"/>
              </a:spcAft>
              <a:buNone/>
            </a:pPr>
            <a:endParaRPr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3232f6c8d33_1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3232f6c8d33_1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sz="1200"/>
              <a:t>1 Méthode</a:t>
            </a:r>
            <a:endParaRPr sz="1200"/>
          </a:p>
          <a:p>
            <a:pPr marL="457200" lvl="0" indent="-304800" algn="l" rtl="0">
              <a:lnSpc>
                <a:spcPct val="115000"/>
              </a:lnSpc>
              <a:spcBef>
                <a:spcPts val="0"/>
              </a:spcBef>
              <a:spcAft>
                <a:spcPts val="0"/>
              </a:spcAft>
              <a:buClr>
                <a:srgbClr val="595959"/>
              </a:buClr>
              <a:buSzPts val="1200"/>
              <a:buChar char="-"/>
            </a:pPr>
            <a:r>
              <a:rPr lang="fr" sz="1200">
                <a:solidFill>
                  <a:srgbClr val="595959"/>
                </a:solidFill>
              </a:rPr>
              <a:t>d’observation des classe nous a permis de beaucoup discuter sur nos propres attentes et pratiques. Nous avons remarqué que nous partagions tous une certaine vision de l’enseignement et finalement, nous avons discuté de nos méthodes dans nos écoles estoniennes. C’est par l’expérience des classes en Finlandes que nous avons discuté de nos réalités en Estonie. </a:t>
            </a:r>
            <a:endParaRPr sz="1200">
              <a:solidFill>
                <a:srgbClr val="595959"/>
              </a:solidFill>
            </a:endParaRPr>
          </a:p>
          <a:p>
            <a:pPr marL="0" lvl="0" indent="0" algn="l" rtl="0">
              <a:spcBef>
                <a:spcPts val="1200"/>
              </a:spcBef>
              <a:spcAft>
                <a:spcPts val="0"/>
              </a:spcAft>
              <a:buNone/>
            </a:pPr>
            <a:endParaRPr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326944cb73a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326944cb73a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3232f6c8d33_1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3232f6c8d33_1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3232f6c8d33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3232f6c8d33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0" algn="l" rtl="0">
              <a:lnSpc>
                <a:spcPct val="115000"/>
              </a:lnSpc>
              <a:spcBef>
                <a:spcPts val="0"/>
              </a:spcBef>
              <a:spcAft>
                <a:spcPts val="0"/>
              </a:spcAft>
              <a:buClr>
                <a:schemeClr val="dk1"/>
              </a:buClr>
              <a:buSzPts val="1100"/>
              <a:buFont typeface="Arial"/>
              <a:buNone/>
            </a:pPr>
            <a:r>
              <a:rPr lang="fr">
                <a:solidFill>
                  <a:schemeClr val="dk1"/>
                </a:solidFill>
              </a:rPr>
              <a:t>3. Système assez similaire. </a:t>
            </a:r>
            <a:endParaRPr>
              <a:solidFill>
                <a:schemeClr val="dk1"/>
              </a:solidFill>
            </a:endParaRPr>
          </a:p>
          <a:p>
            <a:pPr marL="457200" lvl="0" indent="0" algn="l" rtl="0">
              <a:lnSpc>
                <a:spcPct val="115000"/>
              </a:lnSpc>
              <a:spcBef>
                <a:spcPts val="0"/>
              </a:spcBef>
              <a:spcAft>
                <a:spcPts val="0"/>
              </a:spcAft>
              <a:buClr>
                <a:schemeClr val="dk1"/>
              </a:buClr>
              <a:buSzPts val="1100"/>
              <a:buFont typeface="Arial"/>
              <a:buNone/>
            </a:pPr>
            <a:r>
              <a:rPr lang="fr" sz="1200">
                <a:solidFill>
                  <a:srgbClr val="202B5A"/>
                </a:solidFill>
                <a:highlight>
                  <a:srgbClr val="FFFFFF"/>
                </a:highlight>
              </a:rPr>
              <a:t>Le Lycée Franco-Finlandais d’Helsinki est l’une des trois écoles publiques de langues, et l’enseignement se fait à la fois en finnois et en français. Dans l’enseignement fondamental, le programme d’études national est suivi. L’école a son propre emploi du temps et les élèves étudient la langue et la culture françaises bien plus que le programme national de langue A.</a:t>
            </a:r>
            <a:endParaRPr>
              <a:solidFill>
                <a:schemeClr val="dk1"/>
              </a:solidFill>
            </a:endParaRPr>
          </a:p>
          <a:p>
            <a:pPr marL="4572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fr">
                <a:solidFill>
                  <a:schemeClr val="dk1"/>
                </a:solidFill>
              </a:rPr>
              <a:t>3. Pendant l'année scolaire ils ont 5 périodes d'études et trois périodes d'évaluation.</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fr">
                <a:solidFill>
                  <a:schemeClr val="dk1"/>
                </a:solidFill>
              </a:rPr>
              <a:t>3. A l'école primaire il n’y a  pas de notes, mais il existe l'évaluation formative.  La méthode et le moment de l'évaluation est au choix  du professeur (l’autonomie des profs est quand même  fixée dans le planning annuel où tout est clair)</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fr">
                <a:solidFill>
                  <a:schemeClr val="dk1"/>
                </a:solidFill>
              </a:rPr>
              <a:t>3.En 6eme les élèves passent des testes nationaux, qui donne la possibilité de calibrer les connaissances des étudiants.</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fr">
                <a:solidFill>
                  <a:schemeClr val="dk1"/>
                </a:solidFill>
              </a:rPr>
              <a:t>3. Les salles sont spacieuses et permettent le mouvement en classe.</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fr">
                <a:solidFill>
                  <a:schemeClr val="dk1"/>
                </a:solidFill>
              </a:rPr>
              <a:t>3.Les élèves ont le temps. On leur laisse le temps pour penser et produire.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326944cb73a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326944cb73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3232f6c8d33_1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3232f6c8d33_1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26944cb73a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26944cb73a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3232f6c8d33_1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3232f6c8d33_1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
              <a:t>Avant le voyage, nous avons discuté des questions qui étaient les plus importantes pour nous et avons créé une liste autour de différents thèmes : </a:t>
            </a:r>
            <a:br>
              <a:rPr lang="fr"/>
            </a:br>
            <a:r>
              <a:rPr lang="fr"/>
              <a:t>Les projets, </a:t>
            </a:r>
            <a:endParaRPr/>
          </a:p>
          <a:p>
            <a:pPr marL="0" lvl="0" indent="0" algn="l" rtl="0">
              <a:spcBef>
                <a:spcPts val="0"/>
              </a:spcBef>
              <a:spcAft>
                <a:spcPts val="0"/>
              </a:spcAft>
              <a:buNone/>
            </a:pPr>
            <a:r>
              <a:rPr lang="fr"/>
              <a:t>La motivation</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2ba990a3c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2ba990a3c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232f6c8d33_1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3232f6c8d33_1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comments" Target="../comments/commen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hyperlink" Target="https://youth.europarl.europa.eu/files/live/sites/youthhub/files/assets/documents/european-ambassador-school-list-of-certified-schools.pdf"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hyperlink" Target="https://www.labelfranceducation.fr/"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865725" y="166200"/>
            <a:ext cx="8520600" cy="11751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fr" sz="4000"/>
              <a:t>Job shadowing au lycée franco-finlandais de Helsinki</a:t>
            </a:r>
            <a:endParaRPr sz="4000"/>
          </a:p>
        </p:txBody>
      </p:sp>
      <p:sp>
        <p:nvSpPr>
          <p:cNvPr id="55" name="Google Shape;55;p13"/>
          <p:cNvSpPr txBox="1">
            <a:spLocks noGrp="1"/>
          </p:cNvSpPr>
          <p:nvPr>
            <p:ph type="subTitle" idx="1"/>
          </p:nvPr>
        </p:nvSpPr>
        <p:spPr>
          <a:xfrm>
            <a:off x="9152080" y="224965"/>
            <a:ext cx="2217731" cy="602258"/>
          </a:xfrm>
          <a:prstGeom prst="rect">
            <a:avLst/>
          </a:prstGeom>
        </p:spPr>
        <p:txBody>
          <a:bodyPr spcFirstLastPara="1" wrap="square" lIns="91425" tIns="91425" rIns="91425" bIns="91425" anchor="t" anchorCtr="0">
            <a:normAutofit lnSpcReduction="10000"/>
          </a:bodyPr>
          <a:lstStyle/>
          <a:p>
            <a:pPr marL="0" lvl="0" indent="0" algn="ctr" rtl="0">
              <a:spcBef>
                <a:spcPts val="0"/>
              </a:spcBef>
              <a:spcAft>
                <a:spcPts val="0"/>
              </a:spcAft>
              <a:buNone/>
            </a:pPr>
            <a:r>
              <a:rPr lang="fr"/>
              <a:t>février 2024</a:t>
            </a:r>
            <a:endParaRPr/>
          </a:p>
        </p:txBody>
      </p:sp>
      <p:pic>
        <p:nvPicPr>
          <p:cNvPr id="56" name="Google Shape;56;p13"/>
          <p:cNvPicPr preferRelativeResize="0"/>
          <p:nvPr/>
        </p:nvPicPr>
        <p:blipFill>
          <a:blip r:embed="rId3">
            <a:alphaModFix/>
          </a:blip>
          <a:stretch>
            <a:fillRect/>
          </a:stretch>
        </p:blipFill>
        <p:spPr>
          <a:xfrm>
            <a:off x="2533075" y="1899250"/>
            <a:ext cx="4325700" cy="3244249"/>
          </a:xfrm>
          <a:prstGeom prst="rect">
            <a:avLst/>
          </a:prstGeom>
          <a:noFill/>
          <a:ln>
            <a:noFill/>
          </a:ln>
        </p:spPr>
      </p:pic>
      <p:pic>
        <p:nvPicPr>
          <p:cNvPr id="57" name="Google Shape;57;p13"/>
          <p:cNvPicPr preferRelativeResize="0"/>
          <p:nvPr/>
        </p:nvPicPr>
        <p:blipFill>
          <a:blip r:embed="rId4">
            <a:alphaModFix/>
          </a:blip>
          <a:stretch>
            <a:fillRect/>
          </a:stretch>
        </p:blipFill>
        <p:spPr>
          <a:xfrm>
            <a:off x="7166100" y="166200"/>
            <a:ext cx="1977902" cy="659624"/>
          </a:xfrm>
          <a:prstGeom prst="rect">
            <a:avLst/>
          </a:prstGeom>
          <a:noFill/>
          <a:ln>
            <a:noFill/>
          </a:ln>
        </p:spPr>
      </p:pic>
      <p:pic>
        <p:nvPicPr>
          <p:cNvPr id="1026" name="Picture 2" descr="Erasmus+ Exchange Studies and Traineeship in Europe and outside of the  European Union | Tallinn University">
            <a:extLst>
              <a:ext uri="{FF2B5EF4-FFF2-40B4-BE49-F238E27FC236}">
                <a16:creationId xmlns:a16="http://schemas.microsoft.com/office/drawing/2014/main" id="{A892B01B-DEE4-4BE4-81A3-C08F47FEFC3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6051" y="883915"/>
            <a:ext cx="3039785" cy="86851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Quelques points observés lors d’une visite </a:t>
            </a:r>
            <a:endParaRPr/>
          </a:p>
          <a:p>
            <a:pPr marL="0" lvl="0" indent="0" algn="l" rtl="0">
              <a:spcBef>
                <a:spcPts val="0"/>
              </a:spcBef>
              <a:spcAft>
                <a:spcPts val="0"/>
              </a:spcAft>
              <a:buNone/>
            </a:pPr>
            <a:endParaRPr/>
          </a:p>
        </p:txBody>
      </p:sp>
      <p:sp>
        <p:nvSpPr>
          <p:cNvPr id="119" name="Google Shape;119;p22"/>
          <p:cNvSpPr txBox="1">
            <a:spLocks noGrp="1"/>
          </p:cNvSpPr>
          <p:nvPr>
            <p:ph type="body" idx="1"/>
          </p:nvPr>
        </p:nvSpPr>
        <p:spPr>
          <a:xfrm>
            <a:off x="311700" y="1152475"/>
            <a:ext cx="8520600" cy="3903000"/>
          </a:xfrm>
          <a:prstGeom prst="rect">
            <a:avLst/>
          </a:prstGeom>
        </p:spPr>
        <p:txBody>
          <a:bodyPr spcFirstLastPara="1" wrap="square" lIns="91425" tIns="91425" rIns="91425" bIns="91425" anchor="t" anchorCtr="0">
            <a:noAutofit/>
          </a:bodyPr>
          <a:lstStyle/>
          <a:p>
            <a:pPr marL="457200" lvl="0" indent="-425450" algn="l" rtl="0">
              <a:spcBef>
                <a:spcPts val="0"/>
              </a:spcBef>
              <a:spcAft>
                <a:spcPts val="0"/>
              </a:spcAft>
              <a:buClr>
                <a:schemeClr val="dk1"/>
              </a:buClr>
              <a:buSzPts val="3100"/>
              <a:buFont typeface="Times New Roman"/>
              <a:buChar char="-"/>
            </a:pPr>
            <a:r>
              <a:rPr lang="fr" sz="2000" b="1">
                <a:solidFill>
                  <a:schemeClr val="dk1"/>
                </a:solidFill>
              </a:rPr>
              <a:t>Diversité des méthodes pédagogiques</a:t>
            </a:r>
            <a:r>
              <a:rPr lang="fr" sz="2000">
                <a:solidFill>
                  <a:schemeClr val="dk1"/>
                </a:solidFill>
              </a:rPr>
              <a:t> : une approche variée qui s’adapte aux besoins des élèves</a:t>
            </a:r>
            <a:endParaRPr sz="2000">
              <a:solidFill>
                <a:schemeClr val="dk1"/>
              </a:solidFill>
            </a:endParaRPr>
          </a:p>
          <a:p>
            <a:pPr marL="457200" lvl="0" indent="-355600" algn="l" rtl="0">
              <a:spcBef>
                <a:spcPts val="0"/>
              </a:spcBef>
              <a:spcAft>
                <a:spcPts val="0"/>
              </a:spcAft>
              <a:buClr>
                <a:schemeClr val="dk1"/>
              </a:buClr>
              <a:buSzPts val="2000"/>
              <a:buChar char="-"/>
            </a:pPr>
            <a:r>
              <a:rPr lang="fr" sz="2000" b="1">
                <a:solidFill>
                  <a:schemeClr val="dk1"/>
                </a:solidFill>
              </a:rPr>
              <a:t>Grande autonomie des élèves</a:t>
            </a:r>
            <a:r>
              <a:rPr lang="fr" sz="2000">
                <a:solidFill>
                  <a:schemeClr val="dk1"/>
                </a:solidFill>
              </a:rPr>
              <a:t> : encouragée à travers un travail individuel, en binôme et en groupe</a:t>
            </a:r>
            <a:endParaRPr sz="2000">
              <a:solidFill>
                <a:schemeClr val="dk1"/>
              </a:solidFill>
            </a:endParaRPr>
          </a:p>
          <a:p>
            <a:pPr marL="457200" lvl="0" indent="-355600" algn="l" rtl="0">
              <a:spcBef>
                <a:spcPts val="0"/>
              </a:spcBef>
              <a:spcAft>
                <a:spcPts val="0"/>
              </a:spcAft>
              <a:buClr>
                <a:schemeClr val="dk1"/>
              </a:buClr>
              <a:buSzPts val="2000"/>
              <a:buChar char="-"/>
            </a:pPr>
            <a:r>
              <a:rPr lang="fr" sz="2000" b="1">
                <a:solidFill>
                  <a:schemeClr val="dk1"/>
                </a:solidFill>
              </a:rPr>
              <a:t>Développement de la pensée critique</a:t>
            </a:r>
            <a:r>
              <a:rPr lang="fr" sz="2000">
                <a:solidFill>
                  <a:schemeClr val="dk1"/>
                </a:solidFill>
              </a:rPr>
              <a:t> : les élèves sont incités à analyser, débattre et argumenter</a:t>
            </a:r>
            <a:endParaRPr sz="2000">
              <a:solidFill>
                <a:schemeClr val="dk1"/>
              </a:solidFill>
            </a:endParaRPr>
          </a:p>
          <a:p>
            <a:pPr marL="457200" lvl="0" indent="-355600" algn="l" rtl="0">
              <a:spcBef>
                <a:spcPts val="0"/>
              </a:spcBef>
              <a:spcAft>
                <a:spcPts val="0"/>
              </a:spcAft>
              <a:buClr>
                <a:schemeClr val="dk1"/>
              </a:buClr>
              <a:buSzPts val="2000"/>
              <a:buChar char="-"/>
            </a:pPr>
            <a:r>
              <a:rPr lang="fr" sz="2000" b="1">
                <a:solidFill>
                  <a:schemeClr val="dk1"/>
                </a:solidFill>
              </a:rPr>
              <a:t>Méthode de la classe inversée</a:t>
            </a:r>
            <a:r>
              <a:rPr lang="fr" sz="2000">
                <a:solidFill>
                  <a:schemeClr val="dk1"/>
                </a:solidFill>
              </a:rPr>
              <a:t> : un apprentissage actif qui place l’élève au centre du processus</a:t>
            </a:r>
            <a:endParaRPr sz="2000">
              <a:solidFill>
                <a:schemeClr val="dk1"/>
              </a:solidFill>
            </a:endParaRPr>
          </a:p>
          <a:p>
            <a:pPr marL="457200" lvl="0" indent="-355600" algn="l" rtl="0">
              <a:spcBef>
                <a:spcPts val="0"/>
              </a:spcBef>
              <a:spcAft>
                <a:spcPts val="0"/>
              </a:spcAft>
              <a:buClr>
                <a:schemeClr val="dk1"/>
              </a:buClr>
              <a:buSzPts val="2000"/>
              <a:buChar char="-"/>
            </a:pPr>
            <a:r>
              <a:rPr lang="fr" sz="2000" b="1">
                <a:solidFill>
                  <a:schemeClr val="dk1"/>
                </a:solidFill>
              </a:rPr>
              <a:t>Pauses actives pendant les cours</a:t>
            </a:r>
            <a:r>
              <a:rPr lang="fr" sz="2000">
                <a:solidFill>
                  <a:schemeClr val="dk1"/>
                </a:solidFill>
              </a:rPr>
              <a:t> : des moments pour bouger et favoriser la concentration</a:t>
            </a:r>
            <a:endParaRPr sz="2000">
              <a:solidFill>
                <a:schemeClr val="dk1"/>
              </a:solidFill>
            </a:endParaRPr>
          </a:p>
          <a:p>
            <a:pPr marL="457200" lvl="0" indent="0" algn="l" rtl="0">
              <a:spcBef>
                <a:spcPts val="1200"/>
              </a:spcBef>
              <a:spcAft>
                <a:spcPts val="1200"/>
              </a:spcAft>
              <a:buNone/>
            </a:pPr>
            <a:endParaRPr sz="2900">
              <a:solidFill>
                <a:schemeClr val="dk1"/>
              </a:solidFill>
            </a:endParaRPr>
          </a:p>
        </p:txBody>
      </p:sp>
      <p:pic>
        <p:nvPicPr>
          <p:cNvPr id="120" name="Google Shape;120;p22"/>
          <p:cNvPicPr preferRelativeResize="0"/>
          <p:nvPr/>
        </p:nvPicPr>
        <p:blipFill>
          <a:blip r:embed="rId3">
            <a:alphaModFix/>
          </a:blip>
          <a:stretch>
            <a:fillRect/>
          </a:stretch>
        </p:blipFill>
        <p:spPr>
          <a:xfrm>
            <a:off x="7560525" y="159222"/>
            <a:ext cx="1271775" cy="436857"/>
          </a:xfrm>
          <a:prstGeom prst="rect">
            <a:avLst/>
          </a:prstGeom>
          <a:noFill/>
          <a:ln>
            <a:noFill/>
          </a:ln>
        </p:spPr>
      </p:pic>
      <p:pic>
        <p:nvPicPr>
          <p:cNvPr id="9218" name="Picture 2" descr="Erasmus+ Exchange Studies and Traineeship in Europe and outside of the  European Union | Tallinn University">
            <a:extLst>
              <a:ext uri="{FF2B5EF4-FFF2-40B4-BE49-F238E27FC236}">
                <a16:creationId xmlns:a16="http://schemas.microsoft.com/office/drawing/2014/main" id="{7C4DC0A8-CF56-49C5-A7E0-9121D09E2E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21982" y="596438"/>
            <a:ext cx="1710318" cy="4886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Remarques générales sur le job shadowing</a:t>
            </a:r>
            <a:endParaRPr/>
          </a:p>
        </p:txBody>
      </p:sp>
      <p:sp>
        <p:nvSpPr>
          <p:cNvPr id="126" name="Google Shape;126;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chemeClr val="dk1"/>
              </a:buClr>
              <a:buSzPts val="2200"/>
              <a:buFont typeface="Times New Roman"/>
              <a:buChar char="-"/>
            </a:pPr>
            <a:r>
              <a:rPr lang="fr" sz="2200">
                <a:solidFill>
                  <a:schemeClr val="dk1"/>
                </a:solidFill>
                <a:latin typeface="Times New Roman"/>
                <a:ea typeface="Times New Roman"/>
                <a:cs typeface="Times New Roman"/>
                <a:sym typeface="Times New Roman"/>
              </a:rPr>
              <a:t>La mise en place d’une “méthode” / “process” est très importante pour une telle mobilité.</a:t>
            </a:r>
            <a:endParaRPr sz="2200">
              <a:solidFill>
                <a:schemeClr val="dk1"/>
              </a:solidFill>
              <a:latin typeface="Times New Roman"/>
              <a:ea typeface="Times New Roman"/>
              <a:cs typeface="Times New Roman"/>
              <a:sym typeface="Times New Roman"/>
            </a:endParaRPr>
          </a:p>
          <a:p>
            <a:pPr marL="457200" lvl="0" indent="-368300" algn="l" rtl="0">
              <a:spcBef>
                <a:spcPts val="0"/>
              </a:spcBef>
              <a:spcAft>
                <a:spcPts val="0"/>
              </a:spcAft>
              <a:buClr>
                <a:schemeClr val="dk1"/>
              </a:buClr>
              <a:buSzPts val="2200"/>
              <a:buFont typeface="Times New Roman"/>
              <a:buChar char="-"/>
            </a:pPr>
            <a:r>
              <a:rPr lang="fr" sz="2200">
                <a:solidFill>
                  <a:schemeClr val="dk1"/>
                </a:solidFill>
                <a:latin typeface="Times New Roman"/>
                <a:ea typeface="Times New Roman"/>
                <a:cs typeface="Times New Roman"/>
                <a:sym typeface="Times New Roman"/>
              </a:rPr>
              <a:t>Notre travail en amont de la mobilité nous a permis d’expliciter nos attentes. Nous savions pourquoi nous étions là. </a:t>
            </a:r>
            <a:endParaRPr sz="2200">
              <a:solidFill>
                <a:schemeClr val="dk1"/>
              </a:solidFill>
              <a:latin typeface="Times New Roman"/>
              <a:ea typeface="Times New Roman"/>
              <a:cs typeface="Times New Roman"/>
              <a:sym typeface="Times New Roman"/>
            </a:endParaRPr>
          </a:p>
          <a:p>
            <a:pPr marL="457200" lvl="0" indent="-368300" algn="l" rtl="0">
              <a:spcBef>
                <a:spcPts val="0"/>
              </a:spcBef>
              <a:spcAft>
                <a:spcPts val="0"/>
              </a:spcAft>
              <a:buClr>
                <a:schemeClr val="dk1"/>
              </a:buClr>
              <a:buSzPts val="2200"/>
              <a:buFont typeface="Times New Roman"/>
              <a:buChar char="-"/>
            </a:pPr>
            <a:r>
              <a:rPr lang="fr" sz="2200">
                <a:solidFill>
                  <a:schemeClr val="dk1"/>
                </a:solidFill>
                <a:latin typeface="Times New Roman"/>
                <a:ea typeface="Times New Roman"/>
                <a:cs typeface="Times New Roman"/>
                <a:sym typeface="Times New Roman"/>
              </a:rPr>
              <a:t>Le job shadowing fonctionne comme un miroir réflexif, il questionne nos pratiques et chacun y trouve matière à penser sa classe. </a:t>
            </a:r>
            <a:endParaRPr sz="2200">
              <a:solidFill>
                <a:schemeClr val="dk1"/>
              </a:solidFill>
              <a:latin typeface="Times New Roman"/>
              <a:ea typeface="Times New Roman"/>
              <a:cs typeface="Times New Roman"/>
              <a:sym typeface="Times New Roman"/>
            </a:endParaRPr>
          </a:p>
          <a:p>
            <a:pPr marL="457200" lvl="0" indent="-368300" algn="l" rtl="0">
              <a:spcBef>
                <a:spcPts val="0"/>
              </a:spcBef>
              <a:spcAft>
                <a:spcPts val="0"/>
              </a:spcAft>
              <a:buClr>
                <a:schemeClr val="dk1"/>
              </a:buClr>
              <a:buSzPts val="2200"/>
              <a:buFont typeface="Times New Roman"/>
              <a:buChar char="-"/>
            </a:pPr>
            <a:r>
              <a:rPr lang="fr" sz="2200">
                <a:solidFill>
                  <a:schemeClr val="dk1"/>
                </a:solidFill>
                <a:latin typeface="Times New Roman"/>
                <a:ea typeface="Times New Roman"/>
                <a:cs typeface="Times New Roman"/>
                <a:sym typeface="Times New Roman"/>
              </a:rPr>
              <a:t>Il ne faut pas s’attendre à revenir avec des fiches, des choses applicables directement mais c’est un processus de questionnement personnel. </a:t>
            </a:r>
            <a:endParaRPr sz="2200">
              <a:solidFill>
                <a:schemeClr val="dk1"/>
              </a:solidFill>
              <a:latin typeface="Times New Roman"/>
              <a:ea typeface="Times New Roman"/>
              <a:cs typeface="Times New Roman"/>
              <a:sym typeface="Times New Roman"/>
            </a:endParaRPr>
          </a:p>
        </p:txBody>
      </p:sp>
      <p:pic>
        <p:nvPicPr>
          <p:cNvPr id="127" name="Google Shape;127;p23"/>
          <p:cNvPicPr preferRelativeResize="0"/>
          <p:nvPr/>
        </p:nvPicPr>
        <p:blipFill>
          <a:blip r:embed="rId3">
            <a:alphaModFix/>
          </a:blip>
          <a:stretch>
            <a:fillRect/>
          </a:stretch>
        </p:blipFill>
        <p:spPr>
          <a:xfrm>
            <a:off x="7582828" y="401563"/>
            <a:ext cx="1249473" cy="379022"/>
          </a:xfrm>
          <a:prstGeom prst="rect">
            <a:avLst/>
          </a:prstGeom>
          <a:noFill/>
          <a:ln>
            <a:noFill/>
          </a:ln>
        </p:spPr>
      </p:pic>
      <p:pic>
        <p:nvPicPr>
          <p:cNvPr id="10242" name="Picture 2" descr="Erasmus+ Exchange Studies and Traineeship in Europe and outside of the  European Union | Tallinn University">
            <a:extLst>
              <a:ext uri="{FF2B5EF4-FFF2-40B4-BE49-F238E27FC236}">
                <a16:creationId xmlns:a16="http://schemas.microsoft.com/office/drawing/2014/main" id="{5C927D6A-3901-4B8C-9E0E-5B47CFE1E9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21983" y="824047"/>
            <a:ext cx="1710318" cy="4886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Conclusions</a:t>
            </a:r>
            <a:endParaRPr/>
          </a:p>
        </p:txBody>
      </p:sp>
      <p:sp>
        <p:nvSpPr>
          <p:cNvPr id="133" name="Google Shape;133;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935"/>
              <a:buNone/>
            </a:pPr>
            <a:r>
              <a:rPr lang="fr" sz="1829">
                <a:solidFill>
                  <a:schemeClr val="dk1"/>
                </a:solidFill>
                <a:latin typeface="Times New Roman"/>
                <a:ea typeface="Times New Roman"/>
                <a:cs typeface="Times New Roman"/>
                <a:sym typeface="Times New Roman"/>
              </a:rPr>
              <a:t>Positif sur l’enseignement/apprentissage:</a:t>
            </a:r>
            <a:endParaRPr sz="1829">
              <a:solidFill>
                <a:schemeClr val="dk1"/>
              </a:solidFill>
              <a:latin typeface="Times New Roman"/>
              <a:ea typeface="Times New Roman"/>
              <a:cs typeface="Times New Roman"/>
              <a:sym typeface="Times New Roman"/>
            </a:endParaRPr>
          </a:p>
          <a:p>
            <a:pPr marL="457200" lvl="0" indent="-344805" algn="l" rtl="0">
              <a:lnSpc>
                <a:spcPct val="95000"/>
              </a:lnSpc>
              <a:spcBef>
                <a:spcPts val="1200"/>
              </a:spcBef>
              <a:spcAft>
                <a:spcPts val="0"/>
              </a:spcAft>
              <a:buClr>
                <a:schemeClr val="dk1"/>
              </a:buClr>
              <a:buSzPts val="1830"/>
              <a:buFont typeface="Times New Roman"/>
              <a:buChar char="-"/>
            </a:pPr>
            <a:r>
              <a:rPr lang="fr" sz="1829">
                <a:solidFill>
                  <a:schemeClr val="dk1"/>
                </a:solidFill>
                <a:latin typeface="Times New Roman"/>
                <a:ea typeface="Times New Roman"/>
                <a:cs typeface="Times New Roman"/>
                <a:sym typeface="Times New Roman"/>
              </a:rPr>
              <a:t>Une école apaisée ( des étudiants calmes, heureux, sans téléphones etc). </a:t>
            </a:r>
            <a:endParaRPr sz="1829">
              <a:solidFill>
                <a:schemeClr val="dk1"/>
              </a:solidFill>
              <a:latin typeface="Times New Roman"/>
              <a:ea typeface="Times New Roman"/>
              <a:cs typeface="Times New Roman"/>
              <a:sym typeface="Times New Roman"/>
            </a:endParaRPr>
          </a:p>
          <a:p>
            <a:pPr marL="457200" lvl="0" indent="-344805" algn="l" rtl="0">
              <a:lnSpc>
                <a:spcPct val="95000"/>
              </a:lnSpc>
              <a:spcBef>
                <a:spcPts val="0"/>
              </a:spcBef>
              <a:spcAft>
                <a:spcPts val="0"/>
              </a:spcAft>
              <a:buClr>
                <a:schemeClr val="dk1"/>
              </a:buClr>
              <a:buSzPts val="1830"/>
              <a:buFont typeface="Times New Roman"/>
              <a:buChar char="-"/>
            </a:pPr>
            <a:r>
              <a:rPr lang="fr" sz="1829">
                <a:solidFill>
                  <a:schemeClr val="dk1"/>
                </a:solidFill>
                <a:latin typeface="Times New Roman"/>
                <a:ea typeface="Times New Roman"/>
                <a:cs typeface="Times New Roman"/>
                <a:sym typeface="Times New Roman"/>
              </a:rPr>
              <a:t>Une communication bienveillante entre toutes les composantes . </a:t>
            </a:r>
            <a:endParaRPr sz="1829">
              <a:solidFill>
                <a:schemeClr val="dk1"/>
              </a:solidFill>
              <a:latin typeface="Times New Roman"/>
              <a:ea typeface="Times New Roman"/>
              <a:cs typeface="Times New Roman"/>
              <a:sym typeface="Times New Roman"/>
            </a:endParaRPr>
          </a:p>
          <a:p>
            <a:pPr marL="457200" lvl="0" indent="-344805" algn="l" rtl="0">
              <a:lnSpc>
                <a:spcPct val="95000"/>
              </a:lnSpc>
              <a:spcBef>
                <a:spcPts val="0"/>
              </a:spcBef>
              <a:spcAft>
                <a:spcPts val="0"/>
              </a:spcAft>
              <a:buClr>
                <a:schemeClr val="dk1"/>
              </a:buClr>
              <a:buSzPts val="1830"/>
              <a:buFont typeface="Times New Roman"/>
              <a:buChar char="-"/>
            </a:pPr>
            <a:r>
              <a:rPr lang="fr" sz="1829">
                <a:solidFill>
                  <a:schemeClr val="dk1"/>
                </a:solidFill>
                <a:latin typeface="Times New Roman"/>
                <a:ea typeface="Times New Roman"/>
                <a:cs typeface="Times New Roman"/>
                <a:sym typeface="Times New Roman"/>
              </a:rPr>
              <a:t>L’apprentissage est très axé sur les stratégies, apprendre à apprendre. </a:t>
            </a:r>
            <a:endParaRPr sz="1829">
              <a:solidFill>
                <a:schemeClr val="dk1"/>
              </a:solidFill>
              <a:latin typeface="Times New Roman"/>
              <a:ea typeface="Times New Roman"/>
              <a:cs typeface="Times New Roman"/>
              <a:sym typeface="Times New Roman"/>
            </a:endParaRPr>
          </a:p>
          <a:p>
            <a:pPr marL="457200" lvl="0" indent="-344805" algn="l" rtl="0">
              <a:lnSpc>
                <a:spcPct val="95000"/>
              </a:lnSpc>
              <a:spcBef>
                <a:spcPts val="0"/>
              </a:spcBef>
              <a:spcAft>
                <a:spcPts val="0"/>
              </a:spcAft>
              <a:buClr>
                <a:schemeClr val="dk1"/>
              </a:buClr>
              <a:buSzPts val="1830"/>
              <a:buFont typeface="Times New Roman"/>
              <a:buChar char="-"/>
            </a:pPr>
            <a:r>
              <a:rPr lang="fr" sz="1829">
                <a:solidFill>
                  <a:schemeClr val="dk1"/>
                </a:solidFill>
                <a:latin typeface="Times New Roman"/>
                <a:ea typeface="Times New Roman"/>
                <a:cs typeface="Times New Roman"/>
                <a:sym typeface="Times New Roman"/>
              </a:rPr>
              <a:t>Des classes ancrées dans la réalité sociale, on évite pas les problèmes actuels. </a:t>
            </a:r>
            <a:endParaRPr sz="1829">
              <a:solidFill>
                <a:schemeClr val="dk1"/>
              </a:solidFill>
              <a:latin typeface="Times New Roman"/>
              <a:ea typeface="Times New Roman"/>
              <a:cs typeface="Times New Roman"/>
              <a:sym typeface="Times New Roman"/>
            </a:endParaRPr>
          </a:p>
          <a:p>
            <a:pPr marL="457200" lvl="0" indent="-344805" algn="l" rtl="0">
              <a:lnSpc>
                <a:spcPct val="95000"/>
              </a:lnSpc>
              <a:spcBef>
                <a:spcPts val="0"/>
              </a:spcBef>
              <a:spcAft>
                <a:spcPts val="0"/>
              </a:spcAft>
              <a:buClr>
                <a:schemeClr val="dk1"/>
              </a:buClr>
              <a:buSzPts val="1830"/>
              <a:buFont typeface="Times New Roman"/>
              <a:buChar char="-"/>
            </a:pPr>
            <a:r>
              <a:rPr lang="fr" sz="1829">
                <a:solidFill>
                  <a:schemeClr val="dk1"/>
                </a:solidFill>
                <a:latin typeface="Times New Roman"/>
                <a:ea typeface="Times New Roman"/>
                <a:cs typeface="Times New Roman"/>
                <a:sym typeface="Times New Roman"/>
              </a:rPr>
              <a:t>Dans conditions de travail très encadrées. </a:t>
            </a:r>
            <a:endParaRPr sz="1829">
              <a:solidFill>
                <a:schemeClr val="dk1"/>
              </a:solidFill>
              <a:latin typeface="Times New Roman"/>
              <a:ea typeface="Times New Roman"/>
              <a:cs typeface="Times New Roman"/>
              <a:sym typeface="Times New Roman"/>
            </a:endParaRPr>
          </a:p>
          <a:p>
            <a:pPr marL="457200" lvl="0" indent="-344805" algn="l" rtl="0">
              <a:lnSpc>
                <a:spcPct val="95000"/>
              </a:lnSpc>
              <a:spcBef>
                <a:spcPts val="0"/>
              </a:spcBef>
              <a:spcAft>
                <a:spcPts val="0"/>
              </a:spcAft>
              <a:buClr>
                <a:schemeClr val="dk1"/>
              </a:buClr>
              <a:buSzPts val="1830"/>
              <a:buFont typeface="Times New Roman"/>
              <a:buChar char="-"/>
            </a:pPr>
            <a:r>
              <a:rPr lang="fr" sz="1829">
                <a:solidFill>
                  <a:schemeClr val="dk1"/>
                </a:solidFill>
                <a:latin typeface="Times New Roman"/>
                <a:ea typeface="Times New Roman"/>
                <a:cs typeface="Times New Roman"/>
                <a:sym typeface="Times New Roman"/>
              </a:rPr>
              <a:t>Les enfants passent beaucoup de temps dehors. </a:t>
            </a:r>
            <a:endParaRPr sz="1829">
              <a:solidFill>
                <a:schemeClr val="dk1"/>
              </a:solidFill>
              <a:latin typeface="Times New Roman"/>
              <a:ea typeface="Times New Roman"/>
              <a:cs typeface="Times New Roman"/>
              <a:sym typeface="Times New Roman"/>
            </a:endParaRPr>
          </a:p>
          <a:p>
            <a:pPr marL="0" lvl="0" indent="0" algn="l" rtl="0">
              <a:lnSpc>
                <a:spcPct val="95000"/>
              </a:lnSpc>
              <a:spcBef>
                <a:spcPts val="1200"/>
              </a:spcBef>
              <a:spcAft>
                <a:spcPts val="0"/>
              </a:spcAft>
              <a:buSzPts val="935"/>
              <a:buNone/>
            </a:pPr>
            <a:r>
              <a:rPr lang="fr" sz="1829">
                <a:solidFill>
                  <a:schemeClr val="dk1"/>
                </a:solidFill>
                <a:latin typeface="Times New Roman"/>
                <a:ea typeface="Times New Roman"/>
                <a:cs typeface="Times New Roman"/>
                <a:sym typeface="Times New Roman"/>
              </a:rPr>
              <a:t>Plutôt négatif </a:t>
            </a:r>
            <a:endParaRPr sz="1829">
              <a:solidFill>
                <a:schemeClr val="dk1"/>
              </a:solidFill>
              <a:latin typeface="Times New Roman"/>
              <a:ea typeface="Times New Roman"/>
              <a:cs typeface="Times New Roman"/>
              <a:sym typeface="Times New Roman"/>
            </a:endParaRPr>
          </a:p>
          <a:p>
            <a:pPr marL="457200" lvl="0" indent="-344805" algn="l" rtl="0">
              <a:lnSpc>
                <a:spcPct val="95000"/>
              </a:lnSpc>
              <a:spcBef>
                <a:spcPts val="1200"/>
              </a:spcBef>
              <a:spcAft>
                <a:spcPts val="0"/>
              </a:spcAft>
              <a:buClr>
                <a:schemeClr val="dk1"/>
              </a:buClr>
              <a:buSzPts val="1830"/>
              <a:buFont typeface="Times New Roman"/>
              <a:buChar char="-"/>
            </a:pPr>
            <a:r>
              <a:rPr lang="fr" sz="1829">
                <a:solidFill>
                  <a:schemeClr val="dk1"/>
                </a:solidFill>
                <a:latin typeface="Times New Roman"/>
                <a:ea typeface="Times New Roman"/>
                <a:cs typeface="Times New Roman"/>
                <a:sym typeface="Times New Roman"/>
              </a:rPr>
              <a:t>des problèmes de graphie. Les apprenants n’écrivent plus en cursives. </a:t>
            </a:r>
            <a:endParaRPr sz="1829">
              <a:solidFill>
                <a:schemeClr val="dk1"/>
              </a:solidFill>
              <a:latin typeface="Times New Roman"/>
              <a:ea typeface="Times New Roman"/>
              <a:cs typeface="Times New Roman"/>
              <a:sym typeface="Times New Roman"/>
            </a:endParaRPr>
          </a:p>
          <a:p>
            <a:pPr marL="457200" lvl="0" indent="-344805" algn="l" rtl="0">
              <a:lnSpc>
                <a:spcPct val="95000"/>
              </a:lnSpc>
              <a:spcBef>
                <a:spcPts val="0"/>
              </a:spcBef>
              <a:spcAft>
                <a:spcPts val="0"/>
              </a:spcAft>
              <a:buClr>
                <a:schemeClr val="dk1"/>
              </a:buClr>
              <a:buSzPts val="1830"/>
              <a:buFont typeface="Times New Roman"/>
              <a:buChar char="-"/>
            </a:pPr>
            <a:r>
              <a:rPr lang="fr" sz="1829">
                <a:solidFill>
                  <a:schemeClr val="dk1"/>
                </a:solidFill>
                <a:latin typeface="Times New Roman"/>
                <a:ea typeface="Times New Roman"/>
                <a:cs typeface="Times New Roman"/>
                <a:sym typeface="Times New Roman"/>
              </a:rPr>
              <a:t>Selon les enseignants rencontrés : des familles de moins en moins collaboratives, manque d’autonomie dans l’apprentissage, problèmes liés aux nouvelles technologies (téléphone), perte de la valeur “éducation” dans la société en général. </a:t>
            </a:r>
            <a:endParaRPr sz="1829">
              <a:solidFill>
                <a:schemeClr val="dk1"/>
              </a:solidFill>
              <a:latin typeface="Times New Roman"/>
              <a:ea typeface="Times New Roman"/>
              <a:cs typeface="Times New Roman"/>
              <a:sym typeface="Times New Roman"/>
            </a:endParaRPr>
          </a:p>
        </p:txBody>
      </p:sp>
      <p:pic>
        <p:nvPicPr>
          <p:cNvPr id="134" name="Google Shape;134;p24"/>
          <p:cNvPicPr preferRelativeResize="0"/>
          <p:nvPr/>
        </p:nvPicPr>
        <p:blipFill>
          <a:blip r:embed="rId3">
            <a:alphaModFix/>
          </a:blip>
          <a:stretch>
            <a:fillRect/>
          </a:stretch>
        </p:blipFill>
        <p:spPr>
          <a:xfrm>
            <a:off x="7593980" y="401563"/>
            <a:ext cx="1238322" cy="173062"/>
          </a:xfrm>
          <a:prstGeom prst="rect">
            <a:avLst/>
          </a:prstGeom>
          <a:noFill/>
          <a:ln>
            <a:noFill/>
          </a:ln>
        </p:spPr>
      </p:pic>
      <p:pic>
        <p:nvPicPr>
          <p:cNvPr id="11266" name="Picture 2" descr="Erasmus+ Exchange Studies and Traineeship in Europe and outside of the  European Union | Tallinn University">
            <a:extLst>
              <a:ext uri="{FF2B5EF4-FFF2-40B4-BE49-F238E27FC236}">
                <a16:creationId xmlns:a16="http://schemas.microsoft.com/office/drawing/2014/main" id="{D69DB9FF-0196-4CCD-865F-D108940C56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58343" y="731375"/>
            <a:ext cx="1509596" cy="4313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Le plan</a:t>
            </a:r>
            <a:endParaRPr/>
          </a:p>
        </p:txBody>
      </p:sp>
      <p:sp>
        <p:nvSpPr>
          <p:cNvPr id="63" name="Google Shape;63;p14"/>
          <p:cNvSpPr txBox="1">
            <a:spLocks noGrp="1"/>
          </p:cNvSpPr>
          <p:nvPr>
            <p:ph type="body" idx="1"/>
          </p:nvPr>
        </p:nvSpPr>
        <p:spPr>
          <a:xfrm>
            <a:off x="311700" y="1152475"/>
            <a:ext cx="8520600" cy="3416400"/>
          </a:xfrm>
          <a:prstGeom prst="rect">
            <a:avLst/>
          </a:prstGeom>
          <a:ln w="9525" cap="flat" cmpd="sng">
            <a:solidFill>
              <a:srgbClr val="000000"/>
            </a:solidFill>
            <a:prstDash val="solid"/>
            <a:round/>
            <a:headEnd type="none" w="sm" len="sm"/>
            <a:tailEnd type="none" w="sm" len="sm"/>
          </a:ln>
        </p:spPr>
        <p:txBody>
          <a:bodyPr spcFirstLastPara="1" wrap="square" lIns="91425" tIns="91425" rIns="91425" bIns="91425" anchor="t" anchorCtr="0">
            <a:normAutofit lnSpcReduction="10000"/>
          </a:bodyPr>
          <a:lstStyle/>
          <a:p>
            <a:pPr marL="457200" lvl="0" indent="-381000" algn="l" rtl="0">
              <a:spcBef>
                <a:spcPts val="0"/>
              </a:spcBef>
              <a:spcAft>
                <a:spcPts val="0"/>
              </a:spcAft>
              <a:buClr>
                <a:schemeClr val="dk1"/>
              </a:buClr>
              <a:buSzPts val="2400"/>
              <a:buFont typeface="Times New Roman"/>
              <a:buAutoNum type="arabicPeriod"/>
            </a:pPr>
            <a:r>
              <a:rPr lang="fr" sz="2400">
                <a:solidFill>
                  <a:schemeClr val="dk1"/>
                </a:solidFill>
                <a:latin typeface="Times New Roman"/>
                <a:ea typeface="Times New Roman"/>
                <a:cs typeface="Times New Roman"/>
                <a:sym typeface="Times New Roman"/>
              </a:rPr>
              <a:t>Le lycée franco-finlandais de Helsinki, structure et enseignements</a:t>
            </a:r>
            <a:endParaRPr sz="2400">
              <a:solidFill>
                <a:schemeClr val="dk1"/>
              </a:solidFill>
              <a:latin typeface="Times New Roman"/>
              <a:ea typeface="Times New Roman"/>
              <a:cs typeface="Times New Roman"/>
              <a:sym typeface="Times New Roman"/>
            </a:endParaRPr>
          </a:p>
          <a:p>
            <a:pPr marL="457200" lvl="0" indent="-381000" algn="l" rtl="0">
              <a:spcBef>
                <a:spcPts val="0"/>
              </a:spcBef>
              <a:spcAft>
                <a:spcPts val="0"/>
              </a:spcAft>
              <a:buClr>
                <a:schemeClr val="dk1"/>
              </a:buClr>
              <a:buSzPts val="2400"/>
              <a:buFont typeface="Times New Roman"/>
              <a:buAutoNum type="arabicPeriod"/>
            </a:pPr>
            <a:r>
              <a:rPr lang="fr" sz="2400">
                <a:solidFill>
                  <a:schemeClr val="dk1"/>
                </a:solidFill>
                <a:latin typeface="Times New Roman"/>
                <a:ea typeface="Times New Roman"/>
                <a:cs typeface="Times New Roman"/>
                <a:sym typeface="Times New Roman"/>
              </a:rPr>
              <a:t>L’enseignant en Finlande</a:t>
            </a:r>
            <a:endParaRPr sz="2400">
              <a:solidFill>
                <a:schemeClr val="dk1"/>
              </a:solidFill>
              <a:latin typeface="Times New Roman"/>
              <a:ea typeface="Times New Roman"/>
              <a:cs typeface="Times New Roman"/>
              <a:sym typeface="Times New Roman"/>
            </a:endParaRPr>
          </a:p>
          <a:p>
            <a:pPr marL="457200" lvl="0" indent="-381000" algn="l" rtl="0">
              <a:spcBef>
                <a:spcPts val="0"/>
              </a:spcBef>
              <a:spcAft>
                <a:spcPts val="0"/>
              </a:spcAft>
              <a:buClr>
                <a:schemeClr val="dk1"/>
              </a:buClr>
              <a:buSzPts val="2400"/>
              <a:buFont typeface="Times New Roman"/>
              <a:buAutoNum type="arabicPeriod"/>
            </a:pPr>
            <a:r>
              <a:rPr lang="fr" sz="2400">
                <a:solidFill>
                  <a:schemeClr val="dk1"/>
                </a:solidFill>
                <a:latin typeface="Times New Roman"/>
                <a:ea typeface="Times New Roman"/>
                <a:cs typeface="Times New Roman"/>
                <a:sym typeface="Times New Roman"/>
              </a:rPr>
              <a:t>Présentation de l’enseignement du français à l’école</a:t>
            </a:r>
            <a:endParaRPr sz="2400">
              <a:solidFill>
                <a:schemeClr val="dk1"/>
              </a:solidFill>
              <a:latin typeface="Times New Roman"/>
              <a:ea typeface="Times New Roman"/>
              <a:cs typeface="Times New Roman"/>
              <a:sym typeface="Times New Roman"/>
            </a:endParaRPr>
          </a:p>
          <a:p>
            <a:pPr marL="457200" lvl="0" indent="-381000" algn="l" rtl="0">
              <a:spcBef>
                <a:spcPts val="0"/>
              </a:spcBef>
              <a:spcAft>
                <a:spcPts val="0"/>
              </a:spcAft>
              <a:buClr>
                <a:schemeClr val="dk1"/>
              </a:buClr>
              <a:buSzPts val="2400"/>
              <a:buFont typeface="Times New Roman"/>
              <a:buAutoNum type="arabicPeriod"/>
            </a:pPr>
            <a:r>
              <a:rPr lang="fr" sz="2400">
                <a:solidFill>
                  <a:schemeClr val="dk1"/>
                </a:solidFill>
                <a:latin typeface="Times New Roman"/>
                <a:ea typeface="Times New Roman"/>
                <a:cs typeface="Times New Roman"/>
                <a:sym typeface="Times New Roman"/>
              </a:rPr>
              <a:t>Notre mobilité et méthode - classes vues et enseignants rencontrés</a:t>
            </a:r>
            <a:endParaRPr sz="2400">
              <a:solidFill>
                <a:schemeClr val="dk1"/>
              </a:solidFill>
              <a:latin typeface="Times New Roman"/>
              <a:ea typeface="Times New Roman"/>
              <a:cs typeface="Times New Roman"/>
              <a:sym typeface="Times New Roman"/>
            </a:endParaRPr>
          </a:p>
          <a:p>
            <a:pPr marL="457200" lvl="0" indent="-381000" algn="l" rtl="0">
              <a:spcBef>
                <a:spcPts val="0"/>
              </a:spcBef>
              <a:spcAft>
                <a:spcPts val="0"/>
              </a:spcAft>
              <a:buClr>
                <a:schemeClr val="dk1"/>
              </a:buClr>
              <a:buSzPts val="2400"/>
              <a:buFont typeface="Times New Roman"/>
              <a:buAutoNum type="arabicPeriod"/>
            </a:pPr>
            <a:r>
              <a:rPr lang="fr" sz="2400">
                <a:solidFill>
                  <a:schemeClr val="dk1"/>
                </a:solidFill>
                <a:latin typeface="Times New Roman"/>
                <a:ea typeface="Times New Roman"/>
                <a:cs typeface="Times New Roman"/>
                <a:sym typeface="Times New Roman"/>
              </a:rPr>
              <a:t>Remarques générales sur le job shadowing</a:t>
            </a:r>
            <a:endParaRPr sz="2400">
              <a:solidFill>
                <a:schemeClr val="dk1"/>
              </a:solidFill>
              <a:latin typeface="Times New Roman"/>
              <a:ea typeface="Times New Roman"/>
              <a:cs typeface="Times New Roman"/>
              <a:sym typeface="Times New Roman"/>
            </a:endParaRPr>
          </a:p>
          <a:p>
            <a:pPr marL="457200" lvl="0" indent="-381000" algn="l" rtl="0">
              <a:spcBef>
                <a:spcPts val="0"/>
              </a:spcBef>
              <a:spcAft>
                <a:spcPts val="0"/>
              </a:spcAft>
              <a:buClr>
                <a:schemeClr val="dk1"/>
              </a:buClr>
              <a:buSzPts val="2400"/>
              <a:buFont typeface="Times New Roman"/>
              <a:buAutoNum type="arabicPeriod"/>
            </a:pPr>
            <a:r>
              <a:rPr lang="fr" sz="2400">
                <a:solidFill>
                  <a:schemeClr val="dk1"/>
                </a:solidFill>
                <a:latin typeface="Times New Roman"/>
                <a:ea typeface="Times New Roman"/>
                <a:cs typeface="Times New Roman"/>
                <a:sym typeface="Times New Roman"/>
              </a:rPr>
              <a:t>Enseignements tirés de notre visite, conclusion</a:t>
            </a:r>
            <a:endParaRPr sz="2400">
              <a:solidFill>
                <a:schemeClr val="dk1"/>
              </a:solidFill>
              <a:latin typeface="Times New Roman"/>
              <a:ea typeface="Times New Roman"/>
              <a:cs typeface="Times New Roman"/>
              <a:sym typeface="Times New Roman"/>
            </a:endParaRPr>
          </a:p>
          <a:p>
            <a:pPr marL="0" lvl="0" indent="0" algn="l" rtl="0">
              <a:spcBef>
                <a:spcPts val="1200"/>
              </a:spcBef>
              <a:spcAft>
                <a:spcPts val="1200"/>
              </a:spcAft>
              <a:buNone/>
            </a:pPr>
            <a:endParaRPr/>
          </a:p>
        </p:txBody>
      </p:sp>
      <p:pic>
        <p:nvPicPr>
          <p:cNvPr id="64" name="Google Shape;64;p14"/>
          <p:cNvPicPr preferRelativeResize="0"/>
          <p:nvPr/>
        </p:nvPicPr>
        <p:blipFill>
          <a:blip r:embed="rId3">
            <a:alphaModFix/>
          </a:blip>
          <a:stretch>
            <a:fillRect/>
          </a:stretch>
        </p:blipFill>
        <p:spPr>
          <a:xfrm>
            <a:off x="6854400" y="401563"/>
            <a:ext cx="1977902" cy="659624"/>
          </a:xfrm>
          <a:prstGeom prst="rect">
            <a:avLst/>
          </a:prstGeom>
          <a:noFill/>
          <a:ln>
            <a:noFill/>
          </a:ln>
        </p:spPr>
      </p:pic>
      <p:pic>
        <p:nvPicPr>
          <p:cNvPr id="2050" name="Picture 2" descr="Erasmus+ Exchange Studies and Traineeship in Europe and outside of the  European Union | Tallinn University">
            <a:extLst>
              <a:ext uri="{FF2B5EF4-FFF2-40B4-BE49-F238E27FC236}">
                <a16:creationId xmlns:a16="http://schemas.microsoft.com/office/drawing/2014/main" id="{7949DC9D-5DD0-4960-BF60-76CF6EBD0E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2379" y="9475"/>
            <a:ext cx="4000500" cy="1143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457200" lvl="0" indent="-388620" algn="l" rtl="0">
              <a:spcBef>
                <a:spcPts val="0"/>
              </a:spcBef>
              <a:spcAft>
                <a:spcPts val="0"/>
              </a:spcAft>
              <a:buSzPct val="100000"/>
              <a:buAutoNum type="arabicPeriod"/>
            </a:pPr>
            <a:r>
              <a:rPr lang="fr" dirty="0"/>
              <a:t>Le lycée franco-finlandais de Helsinki</a:t>
            </a:r>
            <a:endParaRPr dirty="0"/>
          </a:p>
        </p:txBody>
      </p:sp>
      <p:sp>
        <p:nvSpPr>
          <p:cNvPr id="70" name="Google Shape;70;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chemeClr val="dk1"/>
              </a:buClr>
              <a:buSzPts val="2200"/>
              <a:buFont typeface="Times New Roman"/>
              <a:buChar char="-"/>
            </a:pPr>
            <a:r>
              <a:rPr lang="fr" sz="2200" dirty="0">
                <a:solidFill>
                  <a:schemeClr val="dk1"/>
                </a:solidFill>
                <a:latin typeface="Times New Roman"/>
                <a:ea typeface="Times New Roman"/>
                <a:cs typeface="Times New Roman"/>
                <a:sym typeface="Times New Roman"/>
              </a:rPr>
              <a:t>Lycée d’état finlandais où le français a une statut particulier.</a:t>
            </a:r>
            <a:endParaRPr sz="2200" dirty="0">
              <a:solidFill>
                <a:schemeClr val="dk1"/>
              </a:solidFill>
              <a:latin typeface="Times New Roman"/>
              <a:ea typeface="Times New Roman"/>
              <a:cs typeface="Times New Roman"/>
              <a:sym typeface="Times New Roman"/>
            </a:endParaRPr>
          </a:p>
          <a:p>
            <a:pPr marL="914400" lvl="1" indent="-368300" algn="l" rtl="0">
              <a:spcBef>
                <a:spcPts val="0"/>
              </a:spcBef>
              <a:spcAft>
                <a:spcPts val="0"/>
              </a:spcAft>
              <a:buClr>
                <a:schemeClr val="dk1"/>
              </a:buClr>
              <a:buSzPts val="2200"/>
              <a:buFont typeface="Times New Roman"/>
              <a:buChar char="-"/>
            </a:pPr>
            <a:r>
              <a:rPr lang="fr" sz="2200" dirty="0">
                <a:solidFill>
                  <a:schemeClr val="dk1"/>
                </a:solidFill>
                <a:latin typeface="Times New Roman"/>
                <a:ea typeface="Times New Roman"/>
                <a:cs typeface="Times New Roman"/>
                <a:sym typeface="Times New Roman"/>
              </a:rPr>
              <a:t>N’est pas un établissement AEFE et se rapproche de Lycée français de Tallinn.</a:t>
            </a:r>
            <a:endParaRPr sz="2200" dirty="0">
              <a:solidFill>
                <a:schemeClr val="dk1"/>
              </a:solidFill>
              <a:latin typeface="Times New Roman"/>
              <a:ea typeface="Times New Roman"/>
              <a:cs typeface="Times New Roman"/>
              <a:sym typeface="Times New Roman"/>
            </a:endParaRPr>
          </a:p>
          <a:p>
            <a:pPr marL="457200" lvl="0" indent="-368300" algn="l" rtl="0">
              <a:spcBef>
                <a:spcPts val="0"/>
              </a:spcBef>
              <a:spcAft>
                <a:spcPts val="0"/>
              </a:spcAft>
              <a:buClr>
                <a:schemeClr val="dk1"/>
              </a:buClr>
              <a:buSzPts val="2200"/>
              <a:buFont typeface="Times New Roman"/>
              <a:buChar char="-"/>
            </a:pPr>
            <a:r>
              <a:rPr lang="fr" sz="2200" dirty="0">
                <a:solidFill>
                  <a:schemeClr val="dk1"/>
                </a:solidFill>
                <a:latin typeface="Times New Roman"/>
                <a:ea typeface="Times New Roman"/>
                <a:cs typeface="Times New Roman"/>
                <a:sym typeface="Times New Roman"/>
              </a:rPr>
              <a:t>Enseignants très majoritairement finlandais et quelques enseignants Français.</a:t>
            </a:r>
            <a:endParaRPr sz="2200" dirty="0">
              <a:solidFill>
                <a:schemeClr val="dk1"/>
              </a:solidFill>
              <a:latin typeface="Times New Roman"/>
              <a:ea typeface="Times New Roman"/>
              <a:cs typeface="Times New Roman"/>
              <a:sym typeface="Times New Roman"/>
            </a:endParaRPr>
          </a:p>
          <a:p>
            <a:pPr marL="457200" lvl="0" indent="-368300" algn="l" rtl="0">
              <a:spcBef>
                <a:spcPts val="0"/>
              </a:spcBef>
              <a:spcAft>
                <a:spcPts val="0"/>
              </a:spcAft>
              <a:buClr>
                <a:schemeClr val="dk1"/>
              </a:buClr>
              <a:buSzPts val="2200"/>
              <a:buFont typeface="Times New Roman"/>
              <a:buChar char="-"/>
            </a:pPr>
            <a:r>
              <a:rPr lang="fr" sz="2200" dirty="0">
                <a:solidFill>
                  <a:schemeClr val="dk1"/>
                </a:solidFill>
                <a:latin typeface="Times New Roman"/>
                <a:ea typeface="Times New Roman"/>
                <a:cs typeface="Times New Roman"/>
                <a:sym typeface="Times New Roman"/>
              </a:rPr>
              <a:t>Soutien prononcé de l’ambassade de France (poste de directeur des études françaises, Mehdi Chergui). </a:t>
            </a:r>
            <a:endParaRPr sz="2200" dirty="0">
              <a:solidFill>
                <a:schemeClr val="dk1"/>
              </a:solidFill>
              <a:latin typeface="Times New Roman"/>
              <a:ea typeface="Times New Roman"/>
              <a:cs typeface="Times New Roman"/>
              <a:sym typeface="Times New Roman"/>
            </a:endParaRPr>
          </a:p>
          <a:p>
            <a:pPr marL="457200" lvl="0" indent="-368300" algn="l" rtl="0">
              <a:spcBef>
                <a:spcPts val="0"/>
              </a:spcBef>
              <a:spcAft>
                <a:spcPts val="0"/>
              </a:spcAft>
              <a:buClr>
                <a:schemeClr val="dk1"/>
              </a:buClr>
              <a:buSzPts val="2200"/>
              <a:buFont typeface="Times New Roman"/>
              <a:buChar char="-"/>
            </a:pPr>
            <a:r>
              <a:rPr lang="fr" sz="2200" dirty="0">
                <a:solidFill>
                  <a:schemeClr val="dk1"/>
                </a:solidFill>
                <a:latin typeface="Times New Roman"/>
                <a:ea typeface="Times New Roman"/>
                <a:cs typeface="Times New Roman"/>
                <a:sym typeface="Times New Roman"/>
              </a:rPr>
              <a:t>Utilisation des nouvelles technologies qui est minimale (caméras pour projeter) mais beaucoup de classes orientées vers le manuel (classes de biologie, production de miel, cuisine).</a:t>
            </a:r>
            <a:endParaRPr sz="2200" dirty="0">
              <a:solidFill>
                <a:schemeClr val="dk1"/>
              </a:solidFill>
              <a:latin typeface="Times New Roman"/>
              <a:ea typeface="Times New Roman"/>
              <a:cs typeface="Times New Roman"/>
              <a:sym typeface="Times New Roman"/>
            </a:endParaRPr>
          </a:p>
        </p:txBody>
      </p:sp>
      <p:pic>
        <p:nvPicPr>
          <p:cNvPr id="71" name="Google Shape;71;p15"/>
          <p:cNvPicPr preferRelativeResize="0"/>
          <p:nvPr/>
        </p:nvPicPr>
        <p:blipFill>
          <a:blip r:embed="rId3">
            <a:alphaModFix/>
          </a:blip>
          <a:stretch>
            <a:fillRect/>
          </a:stretch>
        </p:blipFill>
        <p:spPr>
          <a:xfrm>
            <a:off x="7576455" y="198055"/>
            <a:ext cx="1255845" cy="263455"/>
          </a:xfrm>
          <a:prstGeom prst="rect">
            <a:avLst/>
          </a:prstGeom>
          <a:noFill/>
          <a:ln>
            <a:noFill/>
          </a:ln>
        </p:spPr>
      </p:pic>
      <p:pic>
        <p:nvPicPr>
          <p:cNvPr id="3078" name="Picture 6" descr="Erasmus+ Exchange Studies and Traineeship in Europe and outside of the  European Union | Tallinn University">
            <a:extLst>
              <a:ext uri="{FF2B5EF4-FFF2-40B4-BE49-F238E27FC236}">
                <a16:creationId xmlns:a16="http://schemas.microsoft.com/office/drawing/2014/main" id="{AECB7611-2643-483A-B7AD-0317EC65A5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4268" y="553728"/>
            <a:ext cx="2769732" cy="7913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2. L’enseignant en Finlande</a:t>
            </a:r>
            <a:endParaRPr/>
          </a:p>
        </p:txBody>
      </p:sp>
      <p:sp>
        <p:nvSpPr>
          <p:cNvPr id="77" name="Google Shape;77;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55600" algn="l" rtl="0">
              <a:lnSpc>
                <a:spcPct val="95000"/>
              </a:lnSpc>
              <a:spcBef>
                <a:spcPts val="0"/>
              </a:spcBef>
              <a:spcAft>
                <a:spcPts val="0"/>
              </a:spcAft>
              <a:buClr>
                <a:schemeClr val="dk1"/>
              </a:buClr>
              <a:buSzPts val="2000"/>
              <a:buFont typeface="Times New Roman"/>
              <a:buChar char="-"/>
            </a:pPr>
            <a:r>
              <a:rPr lang="fr" sz="2000">
                <a:solidFill>
                  <a:schemeClr val="dk1"/>
                </a:solidFill>
                <a:latin typeface="Times New Roman"/>
                <a:ea typeface="Times New Roman"/>
                <a:cs typeface="Times New Roman"/>
                <a:sym typeface="Times New Roman"/>
              </a:rPr>
              <a:t>Deux statuts différents </a:t>
            </a:r>
            <a:endParaRPr sz="2000">
              <a:solidFill>
                <a:schemeClr val="dk1"/>
              </a:solidFill>
              <a:latin typeface="Times New Roman"/>
              <a:ea typeface="Times New Roman"/>
              <a:cs typeface="Times New Roman"/>
              <a:sym typeface="Times New Roman"/>
            </a:endParaRPr>
          </a:p>
          <a:p>
            <a:pPr marL="914400" lvl="1" indent="-355600" algn="l" rtl="0">
              <a:lnSpc>
                <a:spcPct val="95000"/>
              </a:lnSpc>
              <a:spcBef>
                <a:spcPts val="0"/>
              </a:spcBef>
              <a:spcAft>
                <a:spcPts val="0"/>
              </a:spcAft>
              <a:buClr>
                <a:schemeClr val="dk1"/>
              </a:buClr>
              <a:buSzPts val="2000"/>
              <a:buFont typeface="Times New Roman"/>
              <a:buChar char="-"/>
            </a:pPr>
            <a:r>
              <a:rPr lang="fr" sz="2000">
                <a:solidFill>
                  <a:schemeClr val="dk1"/>
                </a:solidFill>
                <a:latin typeface="Times New Roman"/>
                <a:ea typeface="Times New Roman"/>
                <a:cs typeface="Times New Roman"/>
                <a:sym typeface="Times New Roman"/>
              </a:rPr>
              <a:t>Chef de classe et lecteur </a:t>
            </a:r>
            <a:endParaRPr sz="2000">
              <a:solidFill>
                <a:schemeClr val="dk1"/>
              </a:solidFill>
              <a:latin typeface="Times New Roman"/>
              <a:ea typeface="Times New Roman"/>
              <a:cs typeface="Times New Roman"/>
              <a:sym typeface="Times New Roman"/>
            </a:endParaRPr>
          </a:p>
          <a:p>
            <a:pPr marL="914400" lvl="1" indent="-355600" algn="l" rtl="0">
              <a:lnSpc>
                <a:spcPct val="95000"/>
              </a:lnSpc>
              <a:spcBef>
                <a:spcPts val="0"/>
              </a:spcBef>
              <a:spcAft>
                <a:spcPts val="0"/>
              </a:spcAft>
              <a:buClr>
                <a:schemeClr val="dk1"/>
              </a:buClr>
              <a:buSzPts val="2000"/>
              <a:buFont typeface="Times New Roman"/>
              <a:buChar char="-"/>
            </a:pPr>
            <a:r>
              <a:rPr lang="fr" sz="2000">
                <a:solidFill>
                  <a:schemeClr val="dk1"/>
                </a:solidFill>
                <a:latin typeface="Times New Roman"/>
                <a:ea typeface="Times New Roman"/>
                <a:cs typeface="Times New Roman"/>
                <a:sym typeface="Times New Roman"/>
              </a:rPr>
              <a:t>Chef de classe = 16x45 minutes pour une durée totale de travail de 40 heures. Dans ces 40 heures sont comptées les heures d’enseignement, les préparations à hauteur de 30 minutes par classe ainsi que les réunions pédagogiques. </a:t>
            </a:r>
            <a:endParaRPr sz="2000">
              <a:solidFill>
                <a:schemeClr val="dk1"/>
              </a:solidFill>
              <a:latin typeface="Times New Roman"/>
              <a:ea typeface="Times New Roman"/>
              <a:cs typeface="Times New Roman"/>
              <a:sym typeface="Times New Roman"/>
            </a:endParaRPr>
          </a:p>
          <a:p>
            <a:pPr marL="914400" lvl="1" indent="-355600" algn="l" rtl="0">
              <a:lnSpc>
                <a:spcPct val="95000"/>
              </a:lnSpc>
              <a:spcBef>
                <a:spcPts val="0"/>
              </a:spcBef>
              <a:spcAft>
                <a:spcPts val="0"/>
              </a:spcAft>
              <a:buClr>
                <a:schemeClr val="dk1"/>
              </a:buClr>
              <a:buSzPts val="2000"/>
              <a:buFont typeface="Times New Roman"/>
              <a:buChar char="-"/>
            </a:pPr>
            <a:r>
              <a:rPr lang="fr" sz="2000">
                <a:solidFill>
                  <a:schemeClr val="dk1"/>
                </a:solidFill>
                <a:latin typeface="Times New Roman"/>
                <a:ea typeface="Times New Roman"/>
                <a:cs typeface="Times New Roman"/>
                <a:sym typeface="Times New Roman"/>
              </a:rPr>
              <a:t>Lecteur : mêmes missions mais 18x45.</a:t>
            </a:r>
            <a:endParaRPr sz="2000">
              <a:solidFill>
                <a:schemeClr val="dk1"/>
              </a:solidFill>
              <a:latin typeface="Times New Roman"/>
              <a:ea typeface="Times New Roman"/>
              <a:cs typeface="Times New Roman"/>
              <a:sym typeface="Times New Roman"/>
            </a:endParaRPr>
          </a:p>
          <a:p>
            <a:pPr marL="914400" lvl="1" indent="-355600" algn="l" rtl="0">
              <a:lnSpc>
                <a:spcPct val="95000"/>
              </a:lnSpc>
              <a:spcBef>
                <a:spcPts val="0"/>
              </a:spcBef>
              <a:spcAft>
                <a:spcPts val="0"/>
              </a:spcAft>
              <a:buClr>
                <a:schemeClr val="dk1"/>
              </a:buClr>
              <a:buSzPts val="2000"/>
              <a:buFont typeface="Times New Roman"/>
              <a:buChar char="-"/>
            </a:pPr>
            <a:r>
              <a:rPr lang="fr" sz="2000">
                <a:solidFill>
                  <a:schemeClr val="dk1"/>
                </a:solidFill>
                <a:latin typeface="Times New Roman"/>
                <a:ea typeface="Times New Roman"/>
                <a:cs typeface="Times New Roman"/>
                <a:sym typeface="Times New Roman"/>
              </a:rPr>
              <a:t>Salaire mensuel de 3100 euros net. </a:t>
            </a:r>
            <a:endParaRPr sz="2000">
              <a:solidFill>
                <a:schemeClr val="dk1"/>
              </a:solidFill>
              <a:latin typeface="Times New Roman"/>
              <a:ea typeface="Times New Roman"/>
              <a:cs typeface="Times New Roman"/>
              <a:sym typeface="Times New Roman"/>
            </a:endParaRPr>
          </a:p>
          <a:p>
            <a:pPr marL="914400" lvl="1" indent="-355600" algn="l" rtl="0">
              <a:lnSpc>
                <a:spcPct val="95000"/>
              </a:lnSpc>
              <a:spcBef>
                <a:spcPts val="0"/>
              </a:spcBef>
              <a:spcAft>
                <a:spcPts val="0"/>
              </a:spcAft>
              <a:buClr>
                <a:schemeClr val="dk1"/>
              </a:buClr>
              <a:buSzPts val="2000"/>
              <a:buFont typeface="Times New Roman"/>
              <a:buChar char="-"/>
            </a:pPr>
            <a:r>
              <a:rPr lang="fr" sz="2000">
                <a:solidFill>
                  <a:schemeClr val="dk1"/>
                </a:solidFill>
                <a:latin typeface="Times New Roman"/>
                <a:ea typeface="Times New Roman"/>
                <a:cs typeface="Times New Roman"/>
                <a:sym typeface="Times New Roman"/>
              </a:rPr>
              <a:t>Diplôme de master de spécialité + 2 ans de master éducation.</a:t>
            </a:r>
            <a:endParaRPr sz="2000">
              <a:solidFill>
                <a:schemeClr val="dk1"/>
              </a:solidFill>
              <a:latin typeface="Times New Roman"/>
              <a:ea typeface="Times New Roman"/>
              <a:cs typeface="Times New Roman"/>
              <a:sym typeface="Times New Roman"/>
            </a:endParaRPr>
          </a:p>
          <a:p>
            <a:pPr marL="914400" lvl="1" indent="-355600" algn="l" rtl="0">
              <a:lnSpc>
                <a:spcPct val="95000"/>
              </a:lnSpc>
              <a:spcBef>
                <a:spcPts val="0"/>
              </a:spcBef>
              <a:spcAft>
                <a:spcPts val="0"/>
              </a:spcAft>
              <a:buClr>
                <a:schemeClr val="dk1"/>
              </a:buClr>
              <a:buSzPts val="2000"/>
              <a:buFont typeface="Times New Roman"/>
              <a:buChar char="-"/>
            </a:pPr>
            <a:r>
              <a:rPr lang="fr" sz="2000">
                <a:solidFill>
                  <a:schemeClr val="dk1"/>
                </a:solidFill>
                <a:latin typeface="Times New Roman"/>
                <a:ea typeface="Times New Roman"/>
                <a:cs typeface="Times New Roman"/>
                <a:sym typeface="Times New Roman"/>
              </a:rPr>
              <a:t>Pas de problème de recrutement. Pas de problème pour trouver des enseignants car la carrière est attractive.</a:t>
            </a:r>
            <a:endParaRPr sz="2000">
              <a:solidFill>
                <a:schemeClr val="dk1"/>
              </a:solidFill>
              <a:latin typeface="Times New Roman"/>
              <a:ea typeface="Times New Roman"/>
              <a:cs typeface="Times New Roman"/>
              <a:sym typeface="Times New Roman"/>
            </a:endParaRPr>
          </a:p>
          <a:p>
            <a:pPr marL="914400" lvl="1" indent="-355600" algn="l" rtl="0">
              <a:lnSpc>
                <a:spcPct val="95000"/>
              </a:lnSpc>
              <a:spcBef>
                <a:spcPts val="0"/>
              </a:spcBef>
              <a:spcAft>
                <a:spcPts val="0"/>
              </a:spcAft>
              <a:buClr>
                <a:schemeClr val="dk1"/>
              </a:buClr>
              <a:buSzPts val="2000"/>
              <a:buFont typeface="Times New Roman"/>
              <a:buChar char="-"/>
            </a:pPr>
            <a:r>
              <a:rPr lang="fr" sz="2000">
                <a:solidFill>
                  <a:schemeClr val="dk1"/>
                </a:solidFill>
                <a:latin typeface="Times New Roman"/>
                <a:ea typeface="Times New Roman"/>
                <a:cs typeface="Times New Roman"/>
                <a:sym typeface="Times New Roman"/>
              </a:rPr>
              <a:t>Des enseignants très doux, dans une communication apaisante et bienveillante. </a:t>
            </a:r>
            <a:endParaRPr sz="2000">
              <a:solidFill>
                <a:schemeClr val="dk1"/>
              </a:solidFill>
              <a:latin typeface="Times New Roman"/>
              <a:ea typeface="Times New Roman"/>
              <a:cs typeface="Times New Roman"/>
              <a:sym typeface="Times New Roman"/>
            </a:endParaRPr>
          </a:p>
        </p:txBody>
      </p:sp>
      <p:pic>
        <p:nvPicPr>
          <p:cNvPr id="78" name="Google Shape;78;p16"/>
          <p:cNvPicPr preferRelativeResize="0"/>
          <p:nvPr/>
        </p:nvPicPr>
        <p:blipFill>
          <a:blip r:embed="rId3">
            <a:alphaModFix/>
          </a:blip>
          <a:stretch>
            <a:fillRect/>
          </a:stretch>
        </p:blipFill>
        <p:spPr>
          <a:xfrm>
            <a:off x="7505204" y="401563"/>
            <a:ext cx="1327097" cy="394084"/>
          </a:xfrm>
          <a:prstGeom prst="rect">
            <a:avLst/>
          </a:prstGeom>
          <a:noFill/>
          <a:ln>
            <a:noFill/>
          </a:ln>
        </p:spPr>
      </p:pic>
      <p:pic>
        <p:nvPicPr>
          <p:cNvPr id="4098" name="Picture 2" descr="Erasmus+ Exchange Studies and Traineeship in Europe and outside of the  European Union | Tallinn University">
            <a:extLst>
              <a:ext uri="{FF2B5EF4-FFF2-40B4-BE49-F238E27FC236}">
                <a16:creationId xmlns:a16="http://schemas.microsoft.com/office/drawing/2014/main" id="{BD6644E9-9148-4034-9236-B5F4B9DBDE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8940" y="1017725"/>
            <a:ext cx="2000250" cy="571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3. L’enseignement du français à l’école</a:t>
            </a:r>
            <a:endParaRPr/>
          </a:p>
        </p:txBody>
      </p:sp>
      <p:sp>
        <p:nvSpPr>
          <p:cNvPr id="84" name="Google Shape;84;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55600" algn="l" rtl="0">
              <a:lnSpc>
                <a:spcPct val="105000"/>
              </a:lnSpc>
              <a:spcBef>
                <a:spcPts val="0"/>
              </a:spcBef>
              <a:spcAft>
                <a:spcPts val="0"/>
              </a:spcAft>
              <a:buClr>
                <a:srgbClr val="000000"/>
              </a:buClr>
              <a:buSzPts val="2000"/>
              <a:buFont typeface="Times New Roman"/>
              <a:buChar char="-"/>
            </a:pPr>
            <a:r>
              <a:rPr lang="fr" sz="2000" dirty="0">
                <a:solidFill>
                  <a:srgbClr val="000000"/>
                </a:solidFill>
                <a:latin typeface="Times New Roman"/>
                <a:ea typeface="Times New Roman"/>
                <a:cs typeface="Times New Roman"/>
                <a:sym typeface="Times New Roman"/>
              </a:rPr>
              <a:t>Enseignement du français est décroissant.</a:t>
            </a:r>
            <a:endParaRPr sz="2000" dirty="0">
              <a:solidFill>
                <a:srgbClr val="000000"/>
              </a:solidFill>
              <a:latin typeface="Times New Roman"/>
              <a:ea typeface="Times New Roman"/>
              <a:cs typeface="Times New Roman"/>
              <a:sym typeface="Times New Roman"/>
            </a:endParaRPr>
          </a:p>
          <a:p>
            <a:pPr marL="457200" lvl="0" indent="-355600" algn="l" rtl="0">
              <a:lnSpc>
                <a:spcPct val="105000"/>
              </a:lnSpc>
              <a:spcBef>
                <a:spcPts val="0"/>
              </a:spcBef>
              <a:spcAft>
                <a:spcPts val="0"/>
              </a:spcAft>
              <a:buClr>
                <a:srgbClr val="000000"/>
              </a:buClr>
              <a:buSzPts val="2000"/>
              <a:buFont typeface="Times New Roman"/>
              <a:buChar char="-"/>
            </a:pPr>
            <a:r>
              <a:rPr lang="fr" sz="2000" dirty="0">
                <a:solidFill>
                  <a:srgbClr val="000000"/>
                </a:solidFill>
                <a:latin typeface="Times New Roman"/>
                <a:ea typeface="Times New Roman"/>
                <a:cs typeface="Times New Roman"/>
                <a:sym typeface="Times New Roman"/>
              </a:rPr>
              <a:t>Les manuels sont écrits par l’association des enseignants de français en Estonie. </a:t>
            </a:r>
            <a:endParaRPr sz="2000" dirty="0">
              <a:solidFill>
                <a:srgbClr val="000000"/>
              </a:solidFill>
              <a:latin typeface="Times New Roman"/>
              <a:ea typeface="Times New Roman"/>
              <a:cs typeface="Times New Roman"/>
              <a:sym typeface="Times New Roman"/>
            </a:endParaRPr>
          </a:p>
          <a:p>
            <a:pPr marL="457200" lvl="0" indent="-355600" algn="l" rtl="0">
              <a:lnSpc>
                <a:spcPct val="105000"/>
              </a:lnSpc>
              <a:spcBef>
                <a:spcPts val="0"/>
              </a:spcBef>
              <a:spcAft>
                <a:spcPts val="0"/>
              </a:spcAft>
              <a:buClr>
                <a:srgbClr val="000000"/>
              </a:buClr>
              <a:buSzPts val="2000"/>
              <a:buFont typeface="Times New Roman"/>
              <a:buChar char="-"/>
            </a:pPr>
            <a:r>
              <a:rPr lang="fr" sz="2000" dirty="0">
                <a:solidFill>
                  <a:srgbClr val="000000"/>
                </a:solidFill>
                <a:latin typeface="Times New Roman"/>
                <a:ea typeface="Times New Roman"/>
                <a:cs typeface="Times New Roman"/>
                <a:sym typeface="Times New Roman"/>
              </a:rPr>
              <a:t>Au lycée le français</a:t>
            </a:r>
            <a:endParaRPr sz="2000" dirty="0">
              <a:solidFill>
                <a:srgbClr val="000000"/>
              </a:solidFill>
              <a:latin typeface="Times New Roman"/>
              <a:ea typeface="Times New Roman"/>
              <a:cs typeface="Times New Roman"/>
              <a:sym typeface="Times New Roman"/>
            </a:endParaRPr>
          </a:p>
          <a:p>
            <a:pPr marL="457200" lvl="0" indent="-355600" algn="l" rtl="0">
              <a:lnSpc>
                <a:spcPct val="105000"/>
              </a:lnSpc>
              <a:spcBef>
                <a:spcPts val="0"/>
              </a:spcBef>
              <a:spcAft>
                <a:spcPts val="0"/>
              </a:spcAft>
              <a:buClr>
                <a:srgbClr val="000000"/>
              </a:buClr>
              <a:buSzPts val="2000"/>
              <a:buFont typeface="Times New Roman"/>
              <a:buChar char="-"/>
            </a:pPr>
            <a:r>
              <a:rPr lang="fr" sz="2000" dirty="0">
                <a:solidFill>
                  <a:srgbClr val="000000"/>
                </a:solidFill>
                <a:latin typeface="Times New Roman"/>
                <a:ea typeface="Times New Roman"/>
                <a:cs typeface="Times New Roman"/>
                <a:sym typeface="Times New Roman"/>
              </a:rPr>
              <a:t>Créer du contexte francophone</a:t>
            </a:r>
            <a:endParaRPr sz="2000" dirty="0">
              <a:solidFill>
                <a:srgbClr val="000000"/>
              </a:solidFill>
              <a:latin typeface="Times New Roman"/>
              <a:ea typeface="Times New Roman"/>
              <a:cs typeface="Times New Roman"/>
              <a:sym typeface="Times New Roman"/>
            </a:endParaRPr>
          </a:p>
          <a:p>
            <a:pPr marL="914400" lvl="1" indent="-355600" algn="l" rtl="0">
              <a:lnSpc>
                <a:spcPct val="105000"/>
              </a:lnSpc>
              <a:spcBef>
                <a:spcPts val="0"/>
              </a:spcBef>
              <a:spcAft>
                <a:spcPts val="0"/>
              </a:spcAft>
              <a:buClr>
                <a:srgbClr val="000000"/>
              </a:buClr>
              <a:buSzPts val="2000"/>
              <a:buFont typeface="Times New Roman"/>
              <a:buChar char="-"/>
            </a:pPr>
            <a:r>
              <a:rPr lang="fr" sz="2000" dirty="0">
                <a:solidFill>
                  <a:srgbClr val="000000"/>
                </a:solidFill>
                <a:latin typeface="Times New Roman"/>
                <a:ea typeface="Times New Roman"/>
                <a:cs typeface="Times New Roman"/>
                <a:sym typeface="Times New Roman"/>
              </a:rPr>
              <a:t>Collaboration avec des académies françaises pour des échanges courtes et longues durées (programme Mistral Boréal et FINN’EST), </a:t>
            </a:r>
            <a:endParaRPr sz="2000" dirty="0">
              <a:solidFill>
                <a:srgbClr val="000000"/>
              </a:solidFill>
              <a:latin typeface="Times New Roman"/>
              <a:ea typeface="Times New Roman"/>
              <a:cs typeface="Times New Roman"/>
              <a:sym typeface="Times New Roman"/>
            </a:endParaRPr>
          </a:p>
          <a:p>
            <a:pPr marL="914400" lvl="1" indent="-355600" algn="l" rtl="0">
              <a:lnSpc>
                <a:spcPct val="105000"/>
              </a:lnSpc>
              <a:spcBef>
                <a:spcPts val="0"/>
              </a:spcBef>
              <a:spcAft>
                <a:spcPts val="0"/>
              </a:spcAft>
              <a:buClr>
                <a:srgbClr val="000000"/>
              </a:buClr>
              <a:buSzPts val="2000"/>
              <a:buFont typeface="Times New Roman"/>
              <a:buChar char="-"/>
            </a:pPr>
            <a:r>
              <a:rPr lang="fr" sz="2000" dirty="0">
                <a:solidFill>
                  <a:srgbClr val="000000"/>
                </a:solidFill>
                <a:latin typeface="Times New Roman"/>
                <a:ea typeface="Times New Roman"/>
                <a:cs typeface="Times New Roman"/>
                <a:sym typeface="Times New Roman"/>
              </a:rPr>
              <a:t>Des sortes d’Olympiades,</a:t>
            </a:r>
            <a:endParaRPr sz="2000" dirty="0">
              <a:solidFill>
                <a:srgbClr val="000000"/>
              </a:solidFill>
              <a:latin typeface="Times New Roman"/>
              <a:ea typeface="Times New Roman"/>
              <a:cs typeface="Times New Roman"/>
              <a:sym typeface="Times New Roman"/>
            </a:endParaRPr>
          </a:p>
          <a:p>
            <a:pPr marL="914400" lvl="1" indent="-355600" algn="l" rtl="0">
              <a:lnSpc>
                <a:spcPct val="105000"/>
              </a:lnSpc>
              <a:spcBef>
                <a:spcPts val="0"/>
              </a:spcBef>
              <a:spcAft>
                <a:spcPts val="0"/>
              </a:spcAft>
              <a:buClr>
                <a:srgbClr val="000000"/>
              </a:buClr>
              <a:buSzPts val="2000"/>
              <a:buFont typeface="Times New Roman"/>
              <a:buChar char="-"/>
            </a:pPr>
            <a:r>
              <a:rPr lang="fr" sz="2000" dirty="0">
                <a:solidFill>
                  <a:srgbClr val="000000"/>
                </a:solidFill>
                <a:latin typeface="Times New Roman"/>
                <a:ea typeface="Times New Roman"/>
                <a:cs typeface="Times New Roman"/>
                <a:sym typeface="Times New Roman"/>
              </a:rPr>
              <a:t>concours de lecture de l’IFF.</a:t>
            </a:r>
            <a:endParaRPr sz="2000" dirty="0">
              <a:solidFill>
                <a:srgbClr val="000000"/>
              </a:solidFill>
              <a:latin typeface="Times New Roman"/>
              <a:ea typeface="Times New Roman"/>
              <a:cs typeface="Times New Roman"/>
              <a:sym typeface="Times New Roman"/>
            </a:endParaRPr>
          </a:p>
        </p:txBody>
      </p:sp>
      <p:pic>
        <p:nvPicPr>
          <p:cNvPr id="85" name="Google Shape;85;p17"/>
          <p:cNvPicPr preferRelativeResize="0"/>
          <p:nvPr/>
        </p:nvPicPr>
        <p:blipFill>
          <a:blip r:embed="rId3">
            <a:alphaModFix/>
          </a:blip>
          <a:stretch>
            <a:fillRect/>
          </a:stretch>
        </p:blipFill>
        <p:spPr>
          <a:xfrm>
            <a:off x="7659584" y="401563"/>
            <a:ext cx="1172718" cy="405959"/>
          </a:xfrm>
          <a:prstGeom prst="rect">
            <a:avLst/>
          </a:prstGeom>
          <a:noFill/>
          <a:ln>
            <a:noFill/>
          </a:ln>
        </p:spPr>
      </p:pic>
      <p:pic>
        <p:nvPicPr>
          <p:cNvPr id="5122" name="Picture 2" descr="Erasmus+ Exchange Studies and Traineeship in Europe and outside of the  European Union | Tallinn University">
            <a:extLst>
              <a:ext uri="{FF2B5EF4-FFF2-40B4-BE49-F238E27FC236}">
                <a16:creationId xmlns:a16="http://schemas.microsoft.com/office/drawing/2014/main" id="{1C405AE6-9758-4650-9725-FEFE57C2D7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2696" y="885386"/>
            <a:ext cx="1869621" cy="53417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dirty="0"/>
          </a:p>
        </p:txBody>
      </p:sp>
      <p:pic>
        <p:nvPicPr>
          <p:cNvPr id="92" name="Google Shape;92;p18"/>
          <p:cNvPicPr preferRelativeResize="0"/>
          <p:nvPr/>
        </p:nvPicPr>
        <p:blipFill>
          <a:blip r:embed="rId3">
            <a:alphaModFix/>
          </a:blip>
          <a:stretch>
            <a:fillRect/>
          </a:stretch>
        </p:blipFill>
        <p:spPr>
          <a:xfrm>
            <a:off x="0" y="-3"/>
            <a:ext cx="6402199" cy="2993825"/>
          </a:xfrm>
          <a:prstGeom prst="rect">
            <a:avLst/>
          </a:prstGeom>
          <a:noFill/>
          <a:ln>
            <a:noFill/>
          </a:ln>
        </p:spPr>
      </p:pic>
      <p:pic>
        <p:nvPicPr>
          <p:cNvPr id="93" name="Google Shape;93;p18"/>
          <p:cNvPicPr preferRelativeResize="0"/>
          <p:nvPr/>
        </p:nvPicPr>
        <p:blipFill>
          <a:blip r:embed="rId4">
            <a:alphaModFix/>
          </a:blip>
          <a:stretch>
            <a:fillRect/>
          </a:stretch>
        </p:blipFill>
        <p:spPr>
          <a:xfrm>
            <a:off x="2548550" y="2662825"/>
            <a:ext cx="6283748" cy="2480675"/>
          </a:xfrm>
          <a:prstGeom prst="rect">
            <a:avLst/>
          </a:prstGeom>
          <a:noFill/>
          <a:ln>
            <a:noFill/>
          </a:ln>
        </p:spPr>
      </p:pic>
      <p:pic>
        <p:nvPicPr>
          <p:cNvPr id="6146" name="Picture 2" descr="Erasmus+ Exchange Studies and Traineeship in Europe and outside of the  European Union | Tallinn University">
            <a:extLst>
              <a:ext uri="{FF2B5EF4-FFF2-40B4-BE49-F238E27FC236}">
                <a16:creationId xmlns:a16="http://schemas.microsoft.com/office/drawing/2014/main" id="{1E808FBA-5AAD-4833-BB6D-09BEEF395E6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2199" y="539188"/>
            <a:ext cx="2680474" cy="765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3. Notre mobilité et notre méthode</a:t>
            </a:r>
            <a:endParaRPr/>
          </a:p>
        </p:txBody>
      </p:sp>
      <p:sp>
        <p:nvSpPr>
          <p:cNvPr id="99" name="Google Shape;99;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852"/>
              <a:buNone/>
            </a:pPr>
            <a:r>
              <a:rPr lang="fr" sz="2000" dirty="0">
                <a:solidFill>
                  <a:schemeClr val="dk1"/>
                </a:solidFill>
                <a:latin typeface="Times New Roman"/>
                <a:ea typeface="Times New Roman"/>
                <a:cs typeface="Times New Roman"/>
                <a:sym typeface="Times New Roman"/>
              </a:rPr>
              <a:t>Nous avons visité 11 cours.</a:t>
            </a:r>
            <a:endParaRPr sz="2000" dirty="0">
              <a:solidFill>
                <a:schemeClr val="dk1"/>
              </a:solidFill>
              <a:latin typeface="Times New Roman"/>
              <a:ea typeface="Times New Roman"/>
              <a:cs typeface="Times New Roman"/>
              <a:sym typeface="Times New Roman"/>
            </a:endParaRPr>
          </a:p>
          <a:p>
            <a:pPr marL="0" lvl="0" indent="0" algn="l" rtl="0">
              <a:lnSpc>
                <a:spcPct val="105000"/>
              </a:lnSpc>
              <a:spcBef>
                <a:spcPts val="1200"/>
              </a:spcBef>
              <a:spcAft>
                <a:spcPts val="0"/>
              </a:spcAft>
              <a:buSzPts val="852"/>
              <a:buNone/>
            </a:pPr>
            <a:r>
              <a:rPr lang="fr" sz="2000" dirty="0">
                <a:solidFill>
                  <a:schemeClr val="dk1"/>
                </a:solidFill>
                <a:latin typeface="Times New Roman"/>
                <a:ea typeface="Times New Roman"/>
                <a:cs typeface="Times New Roman"/>
                <a:sym typeface="Times New Roman"/>
              </a:rPr>
              <a:t>4 cours de FLE (préparation au DELF B1/7e classe, préparation delf B2 9ème classe)</a:t>
            </a:r>
            <a:br>
              <a:rPr lang="fr" sz="2000" dirty="0">
                <a:solidFill>
                  <a:schemeClr val="dk1"/>
                </a:solidFill>
                <a:latin typeface="Times New Roman"/>
                <a:ea typeface="Times New Roman"/>
                <a:cs typeface="Times New Roman"/>
                <a:sym typeface="Times New Roman"/>
              </a:rPr>
            </a:br>
            <a:r>
              <a:rPr lang="fr" sz="2000" dirty="0">
                <a:solidFill>
                  <a:schemeClr val="dk1"/>
                </a:solidFill>
                <a:latin typeface="Times New Roman"/>
                <a:ea typeface="Times New Roman"/>
                <a:cs typeface="Times New Roman"/>
                <a:sym typeface="Times New Roman"/>
              </a:rPr>
              <a:t>2 cours d’histoire</a:t>
            </a:r>
            <a:br>
              <a:rPr lang="fr" sz="2000" dirty="0">
                <a:solidFill>
                  <a:schemeClr val="dk1"/>
                </a:solidFill>
                <a:latin typeface="Times New Roman"/>
                <a:ea typeface="Times New Roman"/>
                <a:cs typeface="Times New Roman"/>
                <a:sym typeface="Times New Roman"/>
              </a:rPr>
            </a:br>
            <a:r>
              <a:rPr lang="fr" sz="2000" dirty="0">
                <a:solidFill>
                  <a:schemeClr val="dk1"/>
                </a:solidFill>
                <a:latin typeface="Times New Roman"/>
                <a:ea typeface="Times New Roman"/>
                <a:cs typeface="Times New Roman"/>
                <a:sym typeface="Times New Roman"/>
              </a:rPr>
              <a:t>2 cours de biologie</a:t>
            </a:r>
            <a:br>
              <a:rPr lang="fr" sz="2000" dirty="0">
                <a:solidFill>
                  <a:schemeClr val="dk1"/>
                </a:solidFill>
                <a:latin typeface="Times New Roman"/>
                <a:ea typeface="Times New Roman"/>
                <a:cs typeface="Times New Roman"/>
                <a:sym typeface="Times New Roman"/>
              </a:rPr>
            </a:br>
            <a:r>
              <a:rPr lang="fr" sz="2000" dirty="0">
                <a:solidFill>
                  <a:schemeClr val="dk1"/>
                </a:solidFill>
                <a:latin typeface="Times New Roman"/>
                <a:ea typeface="Times New Roman"/>
                <a:cs typeface="Times New Roman"/>
                <a:sym typeface="Times New Roman"/>
              </a:rPr>
              <a:t>1 cours de lycée - Education aux médias</a:t>
            </a:r>
            <a:br>
              <a:rPr lang="fr" sz="2000" dirty="0">
                <a:solidFill>
                  <a:schemeClr val="dk1"/>
                </a:solidFill>
                <a:latin typeface="Times New Roman"/>
                <a:ea typeface="Times New Roman"/>
                <a:cs typeface="Times New Roman"/>
                <a:sym typeface="Times New Roman"/>
              </a:rPr>
            </a:br>
            <a:r>
              <a:rPr lang="fr" sz="2000" dirty="0">
                <a:solidFill>
                  <a:schemeClr val="dk1"/>
                </a:solidFill>
                <a:latin typeface="Times New Roman"/>
                <a:ea typeface="Times New Roman"/>
                <a:cs typeface="Times New Roman"/>
                <a:sym typeface="Times New Roman"/>
              </a:rPr>
              <a:t>Une classe de soutien scolaire TUGI / apprentissage de la lecture </a:t>
            </a:r>
            <a:br>
              <a:rPr lang="fr" sz="2000" dirty="0">
                <a:solidFill>
                  <a:schemeClr val="dk1"/>
                </a:solidFill>
                <a:latin typeface="Times New Roman"/>
                <a:ea typeface="Times New Roman"/>
                <a:cs typeface="Times New Roman"/>
                <a:sym typeface="Times New Roman"/>
              </a:rPr>
            </a:br>
            <a:r>
              <a:rPr lang="fr" sz="2000" dirty="0">
                <a:solidFill>
                  <a:schemeClr val="dk1"/>
                </a:solidFill>
                <a:latin typeface="Times New Roman"/>
                <a:ea typeface="Times New Roman"/>
                <a:cs typeface="Times New Roman"/>
                <a:sym typeface="Times New Roman"/>
              </a:rPr>
              <a:t>A la fin de chaque jour, nous prenions le temps de partager nos idées sur ce que nous avions vu. </a:t>
            </a:r>
            <a:br>
              <a:rPr lang="fr" sz="2000" dirty="0">
                <a:solidFill>
                  <a:schemeClr val="dk1"/>
                </a:solidFill>
                <a:latin typeface="Times New Roman"/>
                <a:ea typeface="Times New Roman"/>
                <a:cs typeface="Times New Roman"/>
                <a:sym typeface="Times New Roman"/>
              </a:rPr>
            </a:br>
            <a:r>
              <a:rPr lang="fr" sz="2000" dirty="0">
                <a:solidFill>
                  <a:schemeClr val="dk1"/>
                </a:solidFill>
                <a:latin typeface="Times New Roman"/>
                <a:ea typeface="Times New Roman"/>
                <a:cs typeface="Times New Roman"/>
                <a:sym typeface="Times New Roman"/>
              </a:rPr>
              <a:t>Nous avons réalisé des entretiens avec des collègues et avec la directrice. </a:t>
            </a:r>
            <a:endParaRPr sz="2000" dirty="0">
              <a:solidFill>
                <a:schemeClr val="dk1"/>
              </a:solidFill>
              <a:latin typeface="Times New Roman"/>
              <a:ea typeface="Times New Roman"/>
              <a:cs typeface="Times New Roman"/>
              <a:sym typeface="Times New Roman"/>
            </a:endParaRPr>
          </a:p>
          <a:p>
            <a:pPr marL="0" lvl="0" indent="0" algn="l" rtl="0">
              <a:lnSpc>
                <a:spcPct val="105000"/>
              </a:lnSpc>
              <a:spcBef>
                <a:spcPts val="1200"/>
              </a:spcBef>
              <a:spcAft>
                <a:spcPts val="0"/>
              </a:spcAft>
              <a:buSzPts val="852"/>
              <a:buNone/>
            </a:pPr>
            <a:endParaRPr sz="2000" dirty="0">
              <a:solidFill>
                <a:schemeClr val="dk1"/>
              </a:solidFill>
              <a:latin typeface="Times New Roman"/>
              <a:ea typeface="Times New Roman"/>
              <a:cs typeface="Times New Roman"/>
              <a:sym typeface="Times New Roman"/>
            </a:endParaRPr>
          </a:p>
          <a:p>
            <a:pPr marL="0" lvl="0" indent="0" algn="l" rtl="0">
              <a:lnSpc>
                <a:spcPct val="105000"/>
              </a:lnSpc>
              <a:spcBef>
                <a:spcPts val="1200"/>
              </a:spcBef>
              <a:spcAft>
                <a:spcPts val="1200"/>
              </a:spcAft>
              <a:buSzPts val="852"/>
              <a:buNone/>
            </a:pPr>
            <a:endParaRPr sz="2000" dirty="0">
              <a:solidFill>
                <a:schemeClr val="dk1"/>
              </a:solidFill>
              <a:latin typeface="Times New Roman"/>
              <a:ea typeface="Times New Roman"/>
              <a:cs typeface="Times New Roman"/>
              <a:sym typeface="Times New Roman"/>
            </a:endParaRPr>
          </a:p>
        </p:txBody>
      </p:sp>
      <p:pic>
        <p:nvPicPr>
          <p:cNvPr id="100" name="Google Shape;100;p19"/>
          <p:cNvPicPr preferRelativeResize="0"/>
          <p:nvPr/>
        </p:nvPicPr>
        <p:blipFill>
          <a:blip r:embed="rId3">
            <a:alphaModFix/>
          </a:blip>
          <a:stretch>
            <a:fillRect/>
          </a:stretch>
        </p:blipFill>
        <p:spPr>
          <a:xfrm>
            <a:off x="7493620" y="401563"/>
            <a:ext cx="1338682" cy="367871"/>
          </a:xfrm>
          <a:prstGeom prst="rect">
            <a:avLst/>
          </a:prstGeom>
          <a:noFill/>
          <a:ln>
            <a:noFill/>
          </a:ln>
        </p:spPr>
      </p:pic>
      <p:pic>
        <p:nvPicPr>
          <p:cNvPr id="7170" name="Picture 2" descr="Erasmus+ Exchange Studies and Traineeship in Europe and outside of the  European Union | Tallinn University">
            <a:extLst>
              <a:ext uri="{FF2B5EF4-FFF2-40B4-BE49-F238E27FC236}">
                <a16:creationId xmlns:a16="http://schemas.microsoft.com/office/drawing/2014/main" id="{7834DED0-04B1-4FC7-B515-ABBC97A7EE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1261" y="1017725"/>
            <a:ext cx="1911040" cy="54601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fr" sz="1922" b="1">
                <a:highlight>
                  <a:srgbClr val="F2F2F2"/>
                </a:highlight>
              </a:rPr>
              <a:t>Lycée franco-finlandais d'Helsinki </a:t>
            </a:r>
            <a:endParaRPr sz="1922" b="1">
              <a:highlight>
                <a:srgbClr val="F2F2F2"/>
              </a:highlight>
            </a:endParaRPr>
          </a:p>
          <a:p>
            <a:pPr marL="0" lvl="0" indent="0" algn="ctr" rtl="0">
              <a:lnSpc>
                <a:spcPct val="115000"/>
              </a:lnSpc>
              <a:spcBef>
                <a:spcPts val="1200"/>
              </a:spcBef>
              <a:spcAft>
                <a:spcPts val="0"/>
              </a:spcAft>
              <a:buClr>
                <a:schemeClr val="dk1"/>
              </a:buClr>
              <a:buSzPct val="66442"/>
              <a:buFont typeface="Arial"/>
              <a:buNone/>
            </a:pPr>
            <a:endParaRPr sz="1655" b="1">
              <a:solidFill>
                <a:schemeClr val="dk2"/>
              </a:solidFill>
            </a:endParaRPr>
          </a:p>
          <a:p>
            <a:pPr marL="0" lvl="0" indent="0" algn="l" rtl="0">
              <a:spcBef>
                <a:spcPts val="1200"/>
              </a:spcBef>
              <a:spcAft>
                <a:spcPts val="0"/>
              </a:spcAft>
              <a:buNone/>
            </a:pPr>
            <a:endParaRPr/>
          </a:p>
        </p:txBody>
      </p:sp>
      <p:sp>
        <p:nvSpPr>
          <p:cNvPr id="106" name="Google Shape;106;p20"/>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Autofit/>
          </a:bodyPr>
          <a:lstStyle/>
          <a:p>
            <a:pPr marL="0" lvl="0" indent="0" algn="ctr" rtl="0">
              <a:lnSpc>
                <a:spcPct val="105000"/>
              </a:lnSpc>
              <a:spcBef>
                <a:spcPts val="1200"/>
              </a:spcBef>
              <a:spcAft>
                <a:spcPts val="0"/>
              </a:spcAft>
              <a:buClr>
                <a:schemeClr val="dk1"/>
              </a:buClr>
              <a:buSzPts val="770"/>
              <a:buFont typeface="Arial"/>
              <a:buNone/>
            </a:pPr>
            <a:r>
              <a:rPr lang="fr" sz="1970" b="1" dirty="0">
                <a:solidFill>
                  <a:schemeClr val="dk1"/>
                </a:solidFill>
              </a:rPr>
              <a:t>L'ecole a le soutien de:</a:t>
            </a:r>
            <a:endParaRPr sz="1970" b="1" dirty="0">
              <a:solidFill>
                <a:schemeClr val="dk1"/>
              </a:solidFill>
            </a:endParaRPr>
          </a:p>
          <a:p>
            <a:pPr marL="0" lvl="0" indent="0" algn="l" rtl="0">
              <a:lnSpc>
                <a:spcPct val="105000"/>
              </a:lnSpc>
              <a:spcBef>
                <a:spcPts val="1200"/>
              </a:spcBef>
              <a:spcAft>
                <a:spcPts val="0"/>
              </a:spcAft>
              <a:buClr>
                <a:schemeClr val="dk1"/>
              </a:buClr>
              <a:buSzPts val="770"/>
              <a:buFont typeface="Arial"/>
              <a:buNone/>
            </a:pPr>
            <a:r>
              <a:rPr lang="fr" sz="1770" b="1" dirty="0">
                <a:solidFill>
                  <a:schemeClr val="dk1"/>
                </a:solidFill>
              </a:rPr>
              <a:t>1. European Parliament Ambassador School</a:t>
            </a:r>
            <a:endParaRPr sz="1770" u="sng" dirty="0">
              <a:solidFill>
                <a:schemeClr val="dk1"/>
              </a:solidFill>
            </a:endParaRPr>
          </a:p>
          <a:p>
            <a:pPr marL="0" lvl="0" indent="0" algn="l" rtl="0">
              <a:lnSpc>
                <a:spcPct val="105000"/>
              </a:lnSpc>
              <a:spcBef>
                <a:spcPts val="1200"/>
              </a:spcBef>
              <a:spcAft>
                <a:spcPts val="0"/>
              </a:spcAft>
              <a:buClr>
                <a:schemeClr val="dk1"/>
              </a:buClr>
              <a:buSzPts val="770"/>
              <a:buFont typeface="Arial"/>
              <a:buNone/>
            </a:pPr>
            <a:r>
              <a:rPr lang="fr" sz="1770" u="sng" dirty="0">
                <a:solidFill>
                  <a:schemeClr val="dk1"/>
                </a:solidFill>
                <a:hlinkClick r:id="rId3">
                  <a:extLst>
                    <a:ext uri="{A12FA001-AC4F-418D-AE19-62706E023703}">
                      <ahyp:hlinkClr xmlns:ahyp="http://schemas.microsoft.com/office/drawing/2018/hyperlinkcolor" val="tx"/>
                    </a:ext>
                  </a:extLst>
                </a:hlinkClick>
              </a:rPr>
              <a:t>https://youth.europarl.europa.eu/files/live/sites/youthhub/files/assets/documents/european-ambassador-school-list-of-certified-schools.pdf</a:t>
            </a:r>
            <a:r>
              <a:rPr lang="fr" sz="1770" dirty="0">
                <a:solidFill>
                  <a:schemeClr val="dk1"/>
                </a:solidFill>
              </a:rPr>
              <a:t>  (Estonie p.32, Finlande p.34)</a:t>
            </a:r>
            <a:endParaRPr sz="1770" dirty="0">
              <a:solidFill>
                <a:schemeClr val="dk1"/>
              </a:solidFill>
            </a:endParaRPr>
          </a:p>
          <a:p>
            <a:pPr marL="0" lvl="0" indent="0" algn="l" rtl="0">
              <a:lnSpc>
                <a:spcPct val="105000"/>
              </a:lnSpc>
              <a:spcBef>
                <a:spcPts val="1200"/>
              </a:spcBef>
              <a:spcAft>
                <a:spcPts val="0"/>
              </a:spcAft>
              <a:buClr>
                <a:schemeClr val="dk1"/>
              </a:buClr>
              <a:buSzPts val="770"/>
              <a:buFont typeface="Arial"/>
              <a:buNone/>
            </a:pPr>
            <a:r>
              <a:rPr lang="fr" sz="1770" b="1" dirty="0">
                <a:solidFill>
                  <a:schemeClr val="dk1"/>
                </a:solidFill>
              </a:rPr>
              <a:t>2. LabelFrancÉducation </a:t>
            </a:r>
            <a:endParaRPr sz="1770" b="1" dirty="0">
              <a:solidFill>
                <a:schemeClr val="dk1"/>
              </a:solidFill>
            </a:endParaRPr>
          </a:p>
          <a:p>
            <a:pPr marL="0" lvl="0" indent="0" algn="l" rtl="0">
              <a:lnSpc>
                <a:spcPct val="105000"/>
              </a:lnSpc>
              <a:spcBef>
                <a:spcPts val="1200"/>
              </a:spcBef>
              <a:spcAft>
                <a:spcPts val="0"/>
              </a:spcAft>
              <a:buClr>
                <a:schemeClr val="dk1"/>
              </a:buClr>
              <a:buSzPts val="770"/>
              <a:buFont typeface="Arial"/>
              <a:buNone/>
            </a:pPr>
            <a:r>
              <a:rPr lang="fr" sz="1770" u="sng" dirty="0">
                <a:solidFill>
                  <a:schemeClr val="dk1"/>
                </a:solidFill>
                <a:hlinkClick r:id="rId4">
                  <a:extLst>
                    <a:ext uri="{A12FA001-AC4F-418D-AE19-62706E023703}">
                      <ahyp:hlinkClr xmlns:ahyp="http://schemas.microsoft.com/office/drawing/2018/hyperlinkcolor" val="tx"/>
                    </a:ext>
                  </a:extLst>
                </a:hlinkClick>
              </a:rPr>
              <a:t>https://www.labelfranceducation.fr/</a:t>
            </a:r>
            <a:endParaRPr sz="1770" u="sng" dirty="0">
              <a:solidFill>
                <a:schemeClr val="dk1"/>
              </a:solidFill>
            </a:endParaRPr>
          </a:p>
          <a:p>
            <a:pPr marL="0" lvl="0" indent="0" algn="l" rtl="0">
              <a:lnSpc>
                <a:spcPct val="105000"/>
              </a:lnSpc>
              <a:spcBef>
                <a:spcPts val="1200"/>
              </a:spcBef>
              <a:spcAft>
                <a:spcPts val="0"/>
              </a:spcAft>
              <a:buSzPts val="770"/>
              <a:buNone/>
            </a:pPr>
            <a:r>
              <a:rPr lang="fr" sz="1770" b="1" dirty="0">
                <a:solidFill>
                  <a:schemeClr val="dk1"/>
                </a:solidFill>
              </a:rPr>
              <a:t>3. UNESCO united nations educational scientific and cultural organization</a:t>
            </a:r>
            <a:endParaRPr sz="1770" b="1" dirty="0">
              <a:solidFill>
                <a:schemeClr val="dk1"/>
              </a:solidFill>
            </a:endParaRPr>
          </a:p>
          <a:p>
            <a:pPr marL="0" lvl="0" indent="0" algn="l" rtl="0">
              <a:lnSpc>
                <a:spcPct val="105000"/>
              </a:lnSpc>
              <a:spcBef>
                <a:spcPts val="1200"/>
              </a:spcBef>
              <a:spcAft>
                <a:spcPts val="0"/>
              </a:spcAft>
              <a:buClr>
                <a:schemeClr val="dk1"/>
              </a:buClr>
              <a:buSzPts val="770"/>
              <a:buFont typeface="Arial"/>
              <a:buNone/>
            </a:pPr>
            <a:r>
              <a:rPr lang="fr" sz="1770" b="1" dirty="0">
                <a:solidFill>
                  <a:schemeClr val="dk1"/>
                </a:solidFill>
              </a:rPr>
              <a:t>4. Member of unesco associated schools</a:t>
            </a:r>
            <a:endParaRPr sz="1770" b="1" dirty="0">
              <a:solidFill>
                <a:schemeClr val="dk1"/>
              </a:solidFill>
            </a:endParaRPr>
          </a:p>
          <a:p>
            <a:pPr marL="0" lvl="0" indent="0" algn="l" rtl="0">
              <a:lnSpc>
                <a:spcPct val="105000"/>
              </a:lnSpc>
              <a:spcBef>
                <a:spcPts val="1200"/>
              </a:spcBef>
              <a:spcAft>
                <a:spcPts val="0"/>
              </a:spcAft>
              <a:buClr>
                <a:schemeClr val="dk1"/>
              </a:buClr>
              <a:buSzPts val="770"/>
              <a:buFont typeface="Arial"/>
              <a:buNone/>
            </a:pPr>
            <a:endParaRPr sz="1270" u="sng" dirty="0">
              <a:solidFill>
                <a:srgbClr val="0000FF"/>
              </a:solidFill>
            </a:endParaRPr>
          </a:p>
          <a:p>
            <a:pPr marL="0" lvl="0" indent="0" algn="l" rtl="0">
              <a:lnSpc>
                <a:spcPct val="105000"/>
              </a:lnSpc>
              <a:spcBef>
                <a:spcPts val="1200"/>
              </a:spcBef>
              <a:spcAft>
                <a:spcPts val="0"/>
              </a:spcAft>
              <a:buClr>
                <a:schemeClr val="dk1"/>
              </a:buClr>
              <a:buSzPts val="770"/>
              <a:buFont typeface="Arial"/>
              <a:buNone/>
            </a:pPr>
            <a:r>
              <a:rPr lang="fr" sz="1270" dirty="0"/>
              <a:t> </a:t>
            </a:r>
            <a:endParaRPr sz="1270" dirty="0"/>
          </a:p>
          <a:p>
            <a:pPr marL="0" lvl="0" indent="0" algn="l" rtl="0">
              <a:lnSpc>
                <a:spcPct val="105000"/>
              </a:lnSpc>
              <a:spcBef>
                <a:spcPts val="1200"/>
              </a:spcBef>
              <a:spcAft>
                <a:spcPts val="1200"/>
              </a:spcAft>
              <a:buSzPts val="770"/>
              <a:buNone/>
            </a:pPr>
            <a:endParaRPr sz="1760" dirty="0"/>
          </a:p>
        </p:txBody>
      </p:sp>
      <p:pic>
        <p:nvPicPr>
          <p:cNvPr id="8194" name="Picture 2" descr="Erasmus+ Exchange Studies and Traineeship in Europe and outside of the  European Union | Tallinn University">
            <a:extLst>
              <a:ext uri="{FF2B5EF4-FFF2-40B4-BE49-F238E27FC236}">
                <a16:creationId xmlns:a16="http://schemas.microsoft.com/office/drawing/2014/main" id="{DB09C02E-43E3-4375-97C5-FD19ACD47B0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0239" y="3650207"/>
            <a:ext cx="4000500" cy="1143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208425" y="1145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fr"/>
              <a:t>Exemple de document de synthèse d’une visite de classe</a:t>
            </a:r>
            <a:endParaRPr/>
          </a:p>
        </p:txBody>
      </p:sp>
      <p:sp>
        <p:nvSpPr>
          <p:cNvPr id="112" name="Google Shape;112;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113" name="Google Shape;113;p21"/>
          <p:cNvPicPr preferRelativeResize="0"/>
          <p:nvPr/>
        </p:nvPicPr>
        <p:blipFill>
          <a:blip r:embed="rId3">
            <a:alphaModFix/>
          </a:blip>
          <a:stretch>
            <a:fillRect/>
          </a:stretch>
        </p:blipFill>
        <p:spPr>
          <a:xfrm>
            <a:off x="260062" y="687200"/>
            <a:ext cx="8417325" cy="42718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1141</Words>
  <Application>Microsoft Office PowerPoint</Application>
  <PresentationFormat>Ekraaniseanss (16:9)</PresentationFormat>
  <Paragraphs>82</Paragraphs>
  <Slides>12</Slides>
  <Notes>12</Notes>
  <HiddenSlides>0</HiddenSlides>
  <MMClips>0</MMClips>
  <ScaleCrop>false</ScaleCrop>
  <HeadingPairs>
    <vt:vector size="6" baseType="variant">
      <vt:variant>
        <vt:lpstr>Kasutatud fondid</vt:lpstr>
      </vt:variant>
      <vt:variant>
        <vt:i4>2</vt:i4>
      </vt:variant>
      <vt:variant>
        <vt:lpstr>Kujundus</vt:lpstr>
      </vt:variant>
      <vt:variant>
        <vt:i4>1</vt:i4>
      </vt:variant>
      <vt:variant>
        <vt:lpstr>Slaidipealkirjad</vt:lpstr>
      </vt:variant>
      <vt:variant>
        <vt:i4>12</vt:i4>
      </vt:variant>
    </vt:vector>
  </HeadingPairs>
  <TitlesOfParts>
    <vt:vector size="15" baseType="lpstr">
      <vt:lpstr>Arial</vt:lpstr>
      <vt:lpstr>Times New Roman</vt:lpstr>
      <vt:lpstr>Simple Light</vt:lpstr>
      <vt:lpstr>Job shadowing au lycée franco-finlandais de Helsinki</vt:lpstr>
      <vt:lpstr>Le plan</vt:lpstr>
      <vt:lpstr>Le lycée franco-finlandais de Helsinki</vt:lpstr>
      <vt:lpstr>2. L’enseignant en Finlande</vt:lpstr>
      <vt:lpstr>3. L’enseignement du français à l’école</vt:lpstr>
      <vt:lpstr>PowerPointi esitlus</vt:lpstr>
      <vt:lpstr>3. Notre mobilité et notre méthode</vt:lpstr>
      <vt:lpstr>Lycée franco-finlandais d'Helsinki   </vt:lpstr>
      <vt:lpstr>Exemple de document de synthèse d’une visite de classe</vt:lpstr>
      <vt:lpstr>Quelques points observés lors d’une visite  </vt:lpstr>
      <vt:lpstr>Remarques générales sur le job shadowing</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shadowing au lycée franco-finlandais de Helsinki</dc:title>
  <cp:lastModifiedBy>Hans-Bertrand Mugnier</cp:lastModifiedBy>
  <cp:revision>1</cp:revision>
  <dcterms:modified xsi:type="dcterms:W3CDTF">2025-02-03T07:19:52Z</dcterms:modified>
</cp:coreProperties>
</file>